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04" r:id="rId3"/>
    <p:sldId id="266" r:id="rId4"/>
    <p:sldId id="306" r:id="rId5"/>
    <p:sldId id="276" r:id="rId6"/>
    <p:sldId id="271" r:id="rId7"/>
    <p:sldId id="281" r:id="rId8"/>
    <p:sldId id="272" r:id="rId9"/>
    <p:sldId id="283" r:id="rId10"/>
    <p:sldId id="268" r:id="rId11"/>
    <p:sldId id="284" r:id="rId12"/>
    <p:sldId id="273" r:id="rId13"/>
    <p:sldId id="285" r:id="rId14"/>
    <p:sldId id="274" r:id="rId15"/>
    <p:sldId id="286" r:id="rId16"/>
    <p:sldId id="275" r:id="rId17"/>
    <p:sldId id="287" r:id="rId18"/>
    <p:sldId id="269" r:id="rId19"/>
    <p:sldId id="278" r:id="rId20"/>
    <p:sldId id="277" r:id="rId21"/>
    <p:sldId id="296" r:id="rId22"/>
    <p:sldId id="257" r:id="rId23"/>
    <p:sldId id="305" r:id="rId24"/>
    <p:sldId id="263" r:id="rId25"/>
    <p:sldId id="262" r:id="rId26"/>
    <p:sldId id="265" r:id="rId27"/>
    <p:sldId id="301" r:id="rId28"/>
    <p:sldId id="298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9E5F0-0996-4FBA-B116-351131FAD28A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63579-D816-44F5-AD80-9A86122E28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3153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963579-D816-44F5-AD80-9A86122E288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6175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B3FB-FC0D-4070-9128-C421781B0DF7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1DBF-5E97-4295-9F61-F102D88A5F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064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B3FB-FC0D-4070-9128-C421781B0DF7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1DBF-5E97-4295-9F61-F102D88A5F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07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B3FB-FC0D-4070-9128-C421781B0DF7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1DBF-5E97-4295-9F61-F102D88A5F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0991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B3FB-FC0D-4070-9128-C421781B0DF7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1DBF-5E97-4295-9F61-F102D88A5F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0853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B3FB-FC0D-4070-9128-C421781B0DF7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1DBF-5E97-4295-9F61-F102D88A5F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2331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B3FB-FC0D-4070-9128-C421781B0DF7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1DBF-5E97-4295-9F61-F102D88A5F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273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B3FB-FC0D-4070-9128-C421781B0DF7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1DBF-5E97-4295-9F61-F102D88A5F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617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B3FB-FC0D-4070-9128-C421781B0DF7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1DBF-5E97-4295-9F61-F102D88A5F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954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B3FB-FC0D-4070-9128-C421781B0DF7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1DBF-5E97-4295-9F61-F102D88A5F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6961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B3FB-FC0D-4070-9128-C421781B0DF7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1DBF-5E97-4295-9F61-F102D88A5F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6051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AB3FB-FC0D-4070-9128-C421781B0DF7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01DBF-5E97-4295-9F61-F102D88A5F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197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AB3FB-FC0D-4070-9128-C421781B0DF7}" type="datetimeFigureOut">
              <a:rPr lang="pl-PL" smtClean="0"/>
              <a:t>2020-04-07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01DBF-5E97-4295-9F61-F102D88A5F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615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czasnamarsz.pl/_uploads/_clients/2019/1577803587_image01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hyperlink" Target="http://www.uzrodel.p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55.png"/><Relationship Id="rId4" Type="http://schemas.openxmlformats.org/officeDocument/2006/relationships/image" Target="../media/image1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210903" y="91316"/>
            <a:ext cx="8537561" cy="1172800"/>
          </a:xfrm>
        </p:spPr>
        <p:txBody>
          <a:bodyPr>
            <a:noAutofit/>
          </a:bodyPr>
          <a:lstStyle/>
          <a:p>
            <a:r>
              <a:rPr lang="pl-PL" sz="8000" b="1" dirty="0" smtClean="0">
                <a:solidFill>
                  <a:srgbClr val="FF0000"/>
                </a:solidFill>
              </a:rPr>
              <a:t/>
            </a:r>
            <a:br>
              <a:rPr lang="pl-PL" sz="8000" b="1" dirty="0" smtClean="0">
                <a:solidFill>
                  <a:srgbClr val="FF0000"/>
                </a:solidFill>
              </a:rPr>
            </a:br>
            <a:r>
              <a:rPr lang="pl-PL" sz="8000" b="1" dirty="0">
                <a:solidFill>
                  <a:srgbClr val="FF0000"/>
                </a:solidFill>
              </a:rPr>
              <a:t/>
            </a:r>
            <a:br>
              <a:rPr lang="pl-PL" sz="8000" b="1" dirty="0">
                <a:solidFill>
                  <a:srgbClr val="FF0000"/>
                </a:solidFill>
              </a:rPr>
            </a:br>
            <a:r>
              <a:rPr lang="pl-PL" sz="8000" b="1" dirty="0" smtClean="0">
                <a:solidFill>
                  <a:srgbClr val="FF0000"/>
                </a:solidFill>
              </a:rPr>
              <a:t/>
            </a:r>
            <a:br>
              <a:rPr lang="pl-PL" sz="8000" b="1" dirty="0" smtClean="0">
                <a:solidFill>
                  <a:srgbClr val="FF0000"/>
                </a:solidFill>
              </a:rPr>
            </a:br>
            <a:r>
              <a:rPr lang="pl-PL" sz="8000" b="1" dirty="0" smtClean="0">
                <a:solidFill>
                  <a:srgbClr val="FF0000"/>
                </a:solidFill>
              </a:rPr>
              <a:t/>
            </a:r>
            <a:br>
              <a:rPr lang="pl-PL" sz="8000" b="1" dirty="0" smtClean="0">
                <a:solidFill>
                  <a:srgbClr val="FF0000"/>
                </a:solidFill>
              </a:rPr>
            </a:br>
            <a:r>
              <a:rPr lang="pl-PL" sz="8000" b="1" dirty="0">
                <a:solidFill>
                  <a:srgbClr val="FF0000"/>
                </a:solidFill>
              </a:rPr>
              <a:t/>
            </a:r>
            <a:br>
              <a:rPr lang="pl-PL" sz="8000" b="1" dirty="0">
                <a:solidFill>
                  <a:srgbClr val="FF0000"/>
                </a:solidFill>
              </a:rPr>
            </a:br>
            <a:r>
              <a:rPr lang="pl-PL" sz="6000" b="1" dirty="0" smtClean="0"/>
              <a:t>PARKI NORDIC </a:t>
            </a:r>
            <a:r>
              <a:rPr lang="pl-PL" sz="5400" b="1" dirty="0" smtClean="0"/>
              <a:t>WALKING-PAKIET </a:t>
            </a:r>
            <a:r>
              <a:rPr lang="pl-PL" sz="5400" b="1" dirty="0" smtClean="0"/>
              <a:t>TURYSTYCZNY NA OBSZRZE „LGD-U ŹRÓDEŁ”</a:t>
            </a:r>
            <a:br>
              <a:rPr lang="pl-PL" sz="5400" b="1" dirty="0" smtClean="0"/>
            </a:br>
            <a:endParaRPr lang="pl-PL" sz="5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40" y="217015"/>
            <a:ext cx="828000" cy="83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558"/>
            <a:ext cx="936000" cy="79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7742"/>
            <a:ext cx="1044000" cy="71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9557"/>
            <a:ext cx="1296000" cy="87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731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Gmina </a:t>
            </a:r>
            <a:r>
              <a:rPr lang="pl-PL" b="1" dirty="0"/>
              <a:t>Białaczów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A3DEC660-1258-45F5-8562-FF2A86F5E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856" y="4437112"/>
            <a:ext cx="5652000" cy="233527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90056"/>
            <a:ext cx="1368000" cy="92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4198"/>
            <a:ext cx="7191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4553"/>
            <a:ext cx="9699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4036"/>
            <a:ext cx="8175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712866" y="2273311"/>
            <a:ext cx="7533794" cy="30008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Park </a:t>
            </a:r>
            <a:r>
              <a:rPr lang="pl-PL" dirty="0" err="1" smtClean="0"/>
              <a:t>Nordic</a:t>
            </a:r>
            <a:r>
              <a:rPr lang="pl-PL" dirty="0" smtClean="0"/>
              <a:t> </a:t>
            </a:r>
            <a:r>
              <a:rPr lang="pl-PL" dirty="0" err="1" smtClean="0"/>
              <a:t>Walking</a:t>
            </a:r>
            <a:r>
              <a:rPr lang="pl-PL" dirty="0" smtClean="0"/>
              <a:t> w gminie Białaczów to blisko 27 km profesjonalnych tras . </a:t>
            </a:r>
          </a:p>
          <a:p>
            <a:pPr>
              <a:lnSpc>
                <a:spcPct val="150000"/>
              </a:lnSpc>
            </a:pPr>
            <a:r>
              <a:rPr lang="pl-PL" dirty="0"/>
              <a:t>Wejście na trasy zlokalizowano na terenie boiska sportowego w </a:t>
            </a:r>
            <a:r>
              <a:rPr lang="pl-PL" dirty="0" smtClean="0"/>
              <a:t>Białaczowie.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Trasy: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rgbClr val="00B050"/>
                </a:solidFill>
              </a:rPr>
              <a:t>Trasa zielona- </a:t>
            </a:r>
            <a:r>
              <a:rPr lang="pl-PL" dirty="0"/>
              <a:t>o długości 5,9 km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dirty="0">
                <a:solidFill>
                  <a:srgbClr val="FF0000"/>
                </a:solidFill>
              </a:rPr>
              <a:t>Trasa czerwona- </a:t>
            </a:r>
            <a:r>
              <a:rPr lang="pl-PL" dirty="0"/>
              <a:t>9,5 km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pl-PL" dirty="0"/>
              <a:t>Trasa czarna- 11,3 km</a:t>
            </a:r>
          </a:p>
          <a:p>
            <a:pPr>
              <a:lnSpc>
                <a:spcPct val="150000"/>
              </a:lnSpc>
            </a:pP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442798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3C8283FF-ED0E-41A4-AF94-FEC7607B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530120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00E9428B-B658-4B40-8A32-7223F52C3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" y="0"/>
            <a:ext cx="9144000" cy="68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19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Gmina </a:t>
            </a:r>
            <a:r>
              <a:rPr lang="pl-PL" b="1" dirty="0"/>
              <a:t>Gowarczów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476AC4AF-F596-4F49-8DAF-09A19E99BF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3527" y="2399384"/>
            <a:ext cx="4172273" cy="2181743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="" xmlns:a16="http://schemas.microsoft.com/office/drawing/2014/main" id="{E0F1BD3D-9BDC-4300-9098-DB3A9E7D8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96855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pl-PL" sz="1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pl-PL" sz="1800" dirty="0" err="1" smtClean="0"/>
              <a:t>Nordic</a:t>
            </a:r>
            <a:r>
              <a:rPr lang="pl-PL" sz="1800" dirty="0" smtClean="0"/>
              <a:t> </a:t>
            </a:r>
            <a:r>
              <a:rPr lang="pl-PL" sz="1800" dirty="0" err="1"/>
              <a:t>Walking</a:t>
            </a:r>
            <a:r>
              <a:rPr lang="pl-PL" sz="1800" dirty="0"/>
              <a:t> Park „LGD – U ŹRÓDEŁ”, na terenie Gminy Gowarczów. Trasy          o łącznej  długości ponad 30 km                       znakomicie przygotowane dla piechurów.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1800" dirty="0"/>
              <a:t>Wejście na trasy zlokalizowano nad oczkiem wodnym przy Szkole Podstawowej w Gowarczowie. </a:t>
            </a:r>
            <a:endParaRPr lang="pl-PL" sz="1800" b="1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1800" dirty="0" smtClean="0">
                <a:solidFill>
                  <a:srgbClr val="00B050"/>
                </a:solidFill>
              </a:rPr>
              <a:t>Trasa </a:t>
            </a:r>
            <a:r>
              <a:rPr lang="pl-PL" sz="1800" dirty="0">
                <a:solidFill>
                  <a:srgbClr val="00B050"/>
                </a:solidFill>
              </a:rPr>
              <a:t>zielona- </a:t>
            </a:r>
            <a:r>
              <a:rPr lang="pl-PL" sz="1800" dirty="0"/>
              <a:t>o długości 7,7 </a:t>
            </a:r>
            <a:r>
              <a:rPr lang="pl-PL" sz="1800" dirty="0" smtClean="0"/>
              <a:t>km</a:t>
            </a:r>
            <a:endParaRPr lang="pl-PL" sz="18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1800" dirty="0" smtClean="0">
                <a:solidFill>
                  <a:srgbClr val="FF0000"/>
                </a:solidFill>
              </a:rPr>
              <a:t>Trasa </a:t>
            </a:r>
            <a:r>
              <a:rPr lang="pl-PL" sz="1800" dirty="0">
                <a:solidFill>
                  <a:srgbClr val="FF0000"/>
                </a:solidFill>
              </a:rPr>
              <a:t>czerwona- </a:t>
            </a:r>
            <a:r>
              <a:rPr lang="pl-PL" sz="1800" dirty="0"/>
              <a:t>10,3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pl-PL" sz="1800" dirty="0"/>
              <a:t>Trasa czarna- 12,6 km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solidFill>
                <a:srgbClr val="00B05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90056"/>
            <a:ext cx="1368000" cy="92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4198"/>
            <a:ext cx="7191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4553"/>
            <a:ext cx="9699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4036"/>
            <a:ext cx="8175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465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CE27CE80-0FD3-4458-BDB8-62221197D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4" r="7643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7991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pPr algn="l"/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    Gmina </a:t>
            </a:r>
            <a:r>
              <a:rPr lang="pl-PL" b="1" dirty="0"/>
              <a:t>Żarnów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8537899E-EFE0-47BF-915F-851D8FBA5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00808"/>
            <a:ext cx="4038600" cy="442535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800" dirty="0" smtClean="0"/>
              <a:t>Park </a:t>
            </a:r>
            <a:r>
              <a:rPr lang="pl-PL" sz="1800" dirty="0" err="1"/>
              <a:t>Nordic</a:t>
            </a:r>
            <a:r>
              <a:rPr lang="pl-PL" sz="1800" dirty="0"/>
              <a:t> </a:t>
            </a:r>
            <a:r>
              <a:rPr lang="pl-PL" sz="1800" dirty="0" err="1"/>
              <a:t>Walking</a:t>
            </a:r>
            <a:r>
              <a:rPr lang="pl-PL" sz="1800" dirty="0"/>
              <a:t> w gminie Żarnów liczy ponad 27 kilometrów.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/>
              <a:t>Wejście na trasy zlokalizowano przy kompleksie sportowym Orlik 2012 </a:t>
            </a:r>
            <a:r>
              <a:rPr lang="pl-PL" sz="1800" dirty="0" smtClean="0"/>
              <a:t>          w </a:t>
            </a:r>
            <a:r>
              <a:rPr lang="pl-PL" sz="1800" dirty="0"/>
              <a:t>Żarnowie.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b="1" dirty="0"/>
              <a:t>Trasy: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l-PL" sz="1800" dirty="0">
                <a:solidFill>
                  <a:srgbClr val="00B050"/>
                </a:solidFill>
              </a:rPr>
              <a:t>Trasa zielona- </a:t>
            </a:r>
            <a:r>
              <a:rPr lang="pl-PL" sz="1800" dirty="0"/>
              <a:t>4 km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l-PL" sz="1800" dirty="0">
                <a:solidFill>
                  <a:srgbClr val="FF0000"/>
                </a:solidFill>
              </a:rPr>
              <a:t>Trasa czerwona- </a:t>
            </a:r>
            <a:r>
              <a:rPr lang="pl-PL" sz="1800" dirty="0"/>
              <a:t>10,4 km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l-PL" sz="1800" dirty="0"/>
              <a:t>Trasa czarna- o długości 12,9 km</a:t>
            </a:r>
            <a:endParaRPr lang="en-US" sz="18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F2D504C3-F6D9-4CF7-A5F6-6C5332308F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258" r="59934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4036"/>
            <a:ext cx="8175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4553"/>
            <a:ext cx="9699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4198"/>
            <a:ext cx="7191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90056"/>
            <a:ext cx="1368000" cy="92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539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22BAE3E9-E8F8-4C9B-9904-A87C04751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5" r="14022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7651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>Gmina </a:t>
            </a:r>
            <a:r>
              <a:rPr lang="pl-PL" b="1" dirty="0"/>
              <a:t>Paradyż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5B2730C3-FA97-4E1E-B697-779C0E95B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720" y="1933416"/>
            <a:ext cx="6618312" cy="2730054"/>
          </a:xfrm>
          <a:prstGeom prst="rect">
            <a:avLst/>
          </a:prstGeom>
          <a:noFill/>
        </p:spPr>
      </p:pic>
      <p:sp>
        <p:nvSpPr>
          <p:cNvPr id="5" name="pole tekstowe 4">
            <a:extLst>
              <a:ext uri="{FF2B5EF4-FFF2-40B4-BE49-F238E27FC236}">
                <a16:creationId xmlns="" xmlns:a16="http://schemas.microsoft.com/office/drawing/2014/main" id="{EEF127FF-0DC1-4B1B-9BF3-DC62AACB0034}"/>
              </a:ext>
            </a:extLst>
          </p:cNvPr>
          <p:cNvSpPr txBox="1"/>
          <p:nvPr/>
        </p:nvSpPr>
        <p:spPr>
          <a:xfrm>
            <a:off x="539552" y="5085184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Nordic</a:t>
            </a:r>
            <a:r>
              <a:rPr lang="pl-PL" dirty="0"/>
              <a:t> </a:t>
            </a:r>
            <a:r>
              <a:rPr lang="pl-PL" dirty="0" err="1"/>
              <a:t>Walking</a:t>
            </a:r>
            <a:r>
              <a:rPr lang="pl-PL" dirty="0"/>
              <a:t> Park „LGD – U ŹRÓDEŁ”, na terenie Gminy Paradyż to trasa o łącznej długości ponad 27 km.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rgbClr val="00B050"/>
                </a:solidFill>
              </a:rPr>
              <a:t>Trasa zielona- </a:t>
            </a:r>
            <a:r>
              <a:rPr lang="pl-PL" dirty="0"/>
              <a:t>5,6 km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rgbClr val="FF0000"/>
                </a:solidFill>
              </a:rPr>
              <a:t>Trasa czerwona- </a:t>
            </a:r>
            <a:r>
              <a:rPr lang="pl-PL" dirty="0"/>
              <a:t>10,1 km</a:t>
            </a:r>
          </a:p>
          <a:p>
            <a:pPr marL="285750" indent="-285750">
              <a:buFontTx/>
              <a:buChar char="-"/>
            </a:pPr>
            <a:r>
              <a:rPr lang="pl-PL" dirty="0"/>
              <a:t>Trasa czarna – 11,5 km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90056"/>
            <a:ext cx="1368000" cy="92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4198"/>
            <a:ext cx="7191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4553"/>
            <a:ext cx="9699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4036"/>
            <a:ext cx="8175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368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5D03EEB3-7492-48AA-AA87-F375F2412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2" r="15026"/>
          <a:stretch/>
        </p:blipFill>
        <p:spPr>
          <a:xfrm>
            <a:off x="90488" y="68263"/>
            <a:ext cx="896302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3645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361884" y="4077072"/>
            <a:ext cx="8229600" cy="61547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800" dirty="0"/>
              <a:t>	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755576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91952" y="91710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539196" y="39537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95536" y="395372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 smtClean="0"/>
              <a:t>	              </a:t>
            </a:r>
          </a:p>
          <a:p>
            <a:pPr algn="just">
              <a:lnSpc>
                <a:spcPct val="150000"/>
              </a:lnSpc>
            </a:pPr>
            <a:r>
              <a:rPr lang="pl-PL" sz="2400" dirty="0" smtClean="0"/>
              <a:t>                                          </a:t>
            </a:r>
            <a:r>
              <a:rPr lang="pl-PL" sz="2400" b="1" dirty="0" smtClean="0"/>
              <a:t>RAJD NORDIC WALKING</a:t>
            </a:r>
            <a:endParaRPr lang="pl-PL" sz="2400" dirty="0" smtClean="0"/>
          </a:p>
          <a:p>
            <a:pPr algn="just">
              <a:lnSpc>
                <a:spcPct val="150000"/>
              </a:lnSpc>
            </a:pPr>
            <a:r>
              <a:rPr lang="pl-PL" dirty="0" smtClean="0"/>
              <a:t>	We wrześniu 2019 r</a:t>
            </a:r>
            <a:r>
              <a:rPr lang="pl-PL" dirty="0"/>
              <a:t>. </a:t>
            </a:r>
            <a:r>
              <a:rPr lang="pl-PL" dirty="0" smtClean="0"/>
              <a:t>w Czarnej, w </a:t>
            </a:r>
            <a:r>
              <a:rPr lang="pl-PL" dirty="0"/>
              <a:t>gminie Stąporków </a:t>
            </a:r>
            <a:r>
              <a:rPr lang="pl-PL" dirty="0" smtClean="0"/>
              <a:t>odbył się Rajd </a:t>
            </a:r>
            <a:r>
              <a:rPr lang="pl-PL" dirty="0" err="1"/>
              <a:t>Nordic</a:t>
            </a:r>
            <a:r>
              <a:rPr lang="pl-PL" dirty="0"/>
              <a:t> </a:t>
            </a:r>
            <a:r>
              <a:rPr lang="pl-PL" dirty="0" err="1"/>
              <a:t>Walking</a:t>
            </a:r>
            <a:r>
              <a:rPr lang="pl-PL" dirty="0"/>
              <a:t> zorganizowany przez „LGD – U ŹRÓDEŁ” jako pierwszy z cyklu marszów promujących zdrowy tryb życia w ramach realizacji </a:t>
            </a:r>
            <a:r>
              <a:rPr lang="pl-PL" dirty="0" smtClean="0"/>
              <a:t>projektu „Marsz po zdrowie”. </a:t>
            </a:r>
            <a:r>
              <a:rPr lang="pl-PL" dirty="0"/>
              <a:t>Rajd przebiegał zieloną trasą Parku </a:t>
            </a:r>
            <a:r>
              <a:rPr lang="pl-PL" dirty="0" err="1"/>
              <a:t>Nordic</a:t>
            </a:r>
            <a:r>
              <a:rPr lang="pl-PL" dirty="0"/>
              <a:t> </a:t>
            </a:r>
            <a:r>
              <a:rPr lang="pl-PL" dirty="0" err="1"/>
              <a:t>Walking</a:t>
            </a:r>
            <a:r>
              <a:rPr lang="pl-PL" dirty="0"/>
              <a:t> w Czarnej na dystansie 4,9 km. Udział wzięli zarówno wytrawni chodziarze, osoby początkujące, a także </a:t>
            </a:r>
            <a:r>
              <a:rPr lang="pl-PL" dirty="0" smtClean="0"/>
              <a:t>dzieci.</a:t>
            </a:r>
          </a:p>
          <a:p>
            <a:pPr algn="just">
              <a:lnSpc>
                <a:spcPct val="150000"/>
              </a:lnSpc>
            </a:pPr>
            <a:endParaRPr lang="pl-PL" dirty="0" smtClean="0"/>
          </a:p>
          <a:p>
            <a:pPr algn="just">
              <a:lnSpc>
                <a:spcPct val="150000"/>
              </a:lnSpc>
            </a:pPr>
            <a:r>
              <a:rPr lang="pl-PL" dirty="0"/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307" y="6470"/>
            <a:ext cx="14747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0613"/>
            <a:ext cx="7191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1568"/>
            <a:ext cx="96996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3" y="218652"/>
            <a:ext cx="822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70847"/>
            <a:ext cx="647018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886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2B7C434E-0061-4686-A078-FC1E2E8CA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" y="116632"/>
            <a:ext cx="9144000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10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75656" y="404664"/>
            <a:ext cx="50232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/>
              <a:t>        </a:t>
            </a:r>
          </a:p>
          <a:p>
            <a:r>
              <a:rPr lang="pl-PL" sz="3200" b="1" dirty="0"/>
              <a:t> </a:t>
            </a:r>
            <a:r>
              <a:rPr lang="pl-PL" sz="3200" b="1" dirty="0" smtClean="0"/>
              <a:t>          </a:t>
            </a:r>
          </a:p>
          <a:p>
            <a:r>
              <a:rPr lang="pl-PL" sz="3200" b="1" dirty="0" smtClean="0"/>
              <a:t>          PATRONAT MEDIALNY: </a:t>
            </a:r>
            <a:endParaRPr lang="pl-PL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28" y="2492896"/>
            <a:ext cx="2208000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2992"/>
            <a:ext cx="1008000" cy="84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6401"/>
            <a:ext cx="972000" cy="66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55" y="223903"/>
            <a:ext cx="756000" cy="767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489" y="64434"/>
            <a:ext cx="1260000" cy="855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055" y="2289907"/>
            <a:ext cx="2916000" cy="2061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4" y="4352161"/>
            <a:ext cx="2412000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75" y="4660449"/>
            <a:ext cx="3816000" cy="1795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016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="" xmlns:a16="http://schemas.microsoft.com/office/drawing/2014/main" id="{858FCA26-1214-4660-A4A4-951D4C226A7F}"/>
              </a:ext>
            </a:extLst>
          </p:cNvPr>
          <p:cNvSpPr txBox="1"/>
          <p:nvPr/>
        </p:nvSpPr>
        <p:spPr>
          <a:xfrm>
            <a:off x="467544" y="116632"/>
            <a:ext cx="835292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800" b="1" dirty="0" smtClean="0"/>
          </a:p>
          <a:p>
            <a:pPr algn="ctr"/>
            <a:endParaRPr lang="pl-PL" sz="2800" b="1" dirty="0"/>
          </a:p>
          <a:p>
            <a:pPr algn="ctr"/>
            <a:endParaRPr lang="pl-PL" sz="2800" b="1" dirty="0" smtClean="0"/>
          </a:p>
          <a:p>
            <a:pPr algn="ctr"/>
            <a:r>
              <a:rPr lang="pl-PL" sz="2800" b="1" dirty="0" smtClean="0"/>
              <a:t>SZKOLENIE NA INSTRKTORÓW/AKTIVITY LEADERÓW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	</a:t>
            </a:r>
            <a:endParaRPr lang="pl-PL" sz="2400" b="1" dirty="0"/>
          </a:p>
          <a:p>
            <a:pPr algn="just">
              <a:lnSpc>
                <a:spcPct val="150000"/>
              </a:lnSpc>
            </a:pPr>
            <a:r>
              <a:rPr lang="pl-PL" dirty="0"/>
              <a:t>      W ramach ww. projektu w październiku ubiegłego roku w Fałkowie w „Zajeździe Podzamcze” odbyło się szkolenie na instruktorów/</a:t>
            </a:r>
            <a:r>
              <a:rPr lang="pl-PL" dirty="0" err="1"/>
              <a:t>Aktivity</a:t>
            </a:r>
            <a:r>
              <a:rPr lang="pl-PL" dirty="0"/>
              <a:t> Leaderów PFNW pod egidą Polskiej Federacji </a:t>
            </a:r>
            <a:r>
              <a:rPr lang="pl-PL" dirty="0" err="1"/>
              <a:t>Nordic</a:t>
            </a:r>
            <a:r>
              <a:rPr lang="pl-PL" dirty="0"/>
              <a:t> </a:t>
            </a:r>
            <a:r>
              <a:rPr lang="pl-PL" dirty="0" err="1"/>
              <a:t>Walking</a:t>
            </a:r>
            <a:r>
              <a:rPr lang="pl-PL" dirty="0"/>
              <a:t>. Kurs z organizowano dla 20 osób z terenów LGD-ów z projektu współpracy przeprowadzony przez Pana Rafała </a:t>
            </a:r>
            <a:r>
              <a:rPr lang="pl-PL" dirty="0" err="1"/>
              <a:t>Przyszlaka</a:t>
            </a:r>
            <a:r>
              <a:rPr lang="pl-PL" dirty="0"/>
              <a:t> instruktora PFNW. Stowarzyszenie „LGD - U ŹRÓDEŁ” prezentowało 9 osób, po jednej z każdej z gminy </a:t>
            </a:r>
            <a:r>
              <a:rPr lang="pl-PL" dirty="0" smtClean="0"/>
              <a:t>obszaru. Każdy z uczestników otrzyma legitymację Instruktora lub Activity Leadera PFNW dającą uprawnienia do działania na płaszczyźnie </a:t>
            </a:r>
            <a:r>
              <a:rPr lang="pl-PL" dirty="0" err="1" smtClean="0"/>
              <a:t>Nordic</a:t>
            </a:r>
            <a:r>
              <a:rPr lang="pl-PL" dirty="0" smtClean="0"/>
              <a:t> </a:t>
            </a:r>
            <a:r>
              <a:rPr lang="pl-PL" dirty="0" err="1" smtClean="0"/>
              <a:t>Walking</a:t>
            </a:r>
            <a:r>
              <a:rPr lang="pl-PL" dirty="0" smtClean="0"/>
              <a:t>. Spotkaniu towarzyszyła piękna słoneczna pogoda, jak również fantastyczna atmosfera, przepełniona mnóstwem energii </a:t>
            </a:r>
            <a:r>
              <a:rPr lang="pl-PL" dirty="0"/>
              <a:t>i uśmiechu.</a:t>
            </a:r>
          </a:p>
          <a:p>
            <a:pPr algn="just"/>
            <a:r>
              <a:rPr lang="pl-PL" dirty="0">
                <a:hlinkClick r:id="rId2" tooltip="image01.jpg"/>
              </a:rPr>
              <a:t/>
            </a:r>
            <a:br>
              <a:rPr lang="pl-PL" dirty="0">
                <a:hlinkClick r:id="rId2" tooltip="image01.jpg"/>
              </a:rPr>
            </a:b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2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9191"/>
            <a:ext cx="96996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3056"/>
            <a:ext cx="7191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8911"/>
            <a:ext cx="14747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696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Desktop\Fotki\image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889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832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Gmina </a:t>
            </a:r>
            <a:r>
              <a:rPr lang="pl-PL" b="1" dirty="0"/>
              <a:t>Ruda Maleniecka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25261"/>
            <a:ext cx="8229600" cy="5077898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dirty="0" smtClean="0"/>
              <a:t>     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l-PL" sz="1800" dirty="0" smtClean="0"/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dirty="0" smtClean="0"/>
              <a:t>W gminie Ruda Maleniecka Park </a:t>
            </a:r>
            <a:r>
              <a:rPr lang="pl-PL" sz="1800" dirty="0" err="1" smtClean="0"/>
              <a:t>Nordic</a:t>
            </a:r>
            <a:r>
              <a:rPr lang="pl-PL" sz="1800" dirty="0" smtClean="0"/>
              <a:t> </a:t>
            </a:r>
            <a:r>
              <a:rPr lang="pl-PL" sz="1800" dirty="0" err="1" smtClean="0"/>
              <a:t>Walking</a:t>
            </a:r>
            <a:r>
              <a:rPr lang="pl-PL" sz="1800" dirty="0" smtClean="0"/>
              <a:t> powstał w ramach programu LEDER 2007-2013. </a:t>
            </a:r>
            <a:r>
              <a:rPr lang="pl-PL" sz="1800" dirty="0"/>
              <a:t>Wejście na trasy zlokalizowano nad stawem przy budynku OSP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w Młotkowicach. 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b="1" dirty="0" smtClean="0"/>
              <a:t>Trasy: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dirty="0" smtClean="0">
                <a:solidFill>
                  <a:srgbClr val="00B050"/>
                </a:solidFill>
              </a:rPr>
              <a:t>-trasa zielona- </a:t>
            </a:r>
            <a:r>
              <a:rPr lang="pl-PL" sz="1800" dirty="0" smtClean="0"/>
              <a:t>o długości 5,3 km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dirty="0" smtClean="0">
                <a:solidFill>
                  <a:srgbClr val="FF0000"/>
                </a:solidFill>
              </a:rPr>
              <a:t>-czerwona-</a:t>
            </a:r>
            <a:r>
              <a:rPr lang="pl-PL" sz="1800" dirty="0" smtClean="0"/>
              <a:t>11,7 km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800" dirty="0" smtClean="0"/>
              <a:t>-czarna- 13 km</a:t>
            </a:r>
            <a:endParaRPr lang="pl-PL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933056"/>
            <a:ext cx="6099087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0"/>
            <a:ext cx="1296000" cy="87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9261"/>
            <a:ext cx="756000" cy="76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959"/>
            <a:ext cx="1044000" cy="7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0254"/>
            <a:ext cx="936000" cy="78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062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17" y="18108"/>
            <a:ext cx="9174572" cy="683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703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467544" y="1628800"/>
            <a:ext cx="8229600" cy="46704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800" dirty="0" smtClean="0"/>
              <a:t> </a:t>
            </a:r>
            <a:r>
              <a:rPr lang="pl-PL" sz="1800" dirty="0"/>
              <a:t>Park </a:t>
            </a:r>
            <a:r>
              <a:rPr lang="pl-PL" sz="1800" dirty="0" err="1"/>
              <a:t>Nordic</a:t>
            </a:r>
            <a:r>
              <a:rPr lang="pl-PL" sz="1800" dirty="0"/>
              <a:t> </a:t>
            </a:r>
            <a:r>
              <a:rPr lang="pl-PL" sz="1800" dirty="0" err="1"/>
              <a:t>Walking</a:t>
            </a:r>
            <a:r>
              <a:rPr lang="pl-PL" sz="1800" dirty="0"/>
              <a:t> </a:t>
            </a:r>
            <a:r>
              <a:rPr lang="pl-PL" sz="1800" dirty="0" smtClean="0"/>
              <a:t>powstał w gminie Bliżyn w ramach programu LEADER 2007 -2013. Łączna długość trasy to blisko  29 km.</a:t>
            </a:r>
          </a:p>
          <a:p>
            <a:pPr marL="0" indent="0" algn="just">
              <a:buNone/>
            </a:pPr>
            <a:r>
              <a:rPr lang="pl-PL" sz="1800" dirty="0" smtClean="0">
                <a:solidFill>
                  <a:srgbClr val="00B050"/>
                </a:solidFill>
              </a:rPr>
              <a:t>-      Trasa </a:t>
            </a:r>
            <a:r>
              <a:rPr lang="pl-PL" sz="1800" dirty="0">
                <a:solidFill>
                  <a:srgbClr val="00B050"/>
                </a:solidFill>
              </a:rPr>
              <a:t>zielona - </a:t>
            </a:r>
            <a:r>
              <a:rPr lang="pl-PL" sz="1800" dirty="0"/>
              <a:t>o</a:t>
            </a:r>
            <a:r>
              <a:rPr lang="pl-PL" sz="1800" dirty="0">
                <a:solidFill>
                  <a:srgbClr val="00B050"/>
                </a:solidFill>
              </a:rPr>
              <a:t> </a:t>
            </a:r>
            <a:r>
              <a:rPr lang="pl-PL" sz="1800" dirty="0"/>
              <a:t>długości</a:t>
            </a:r>
            <a:r>
              <a:rPr lang="pl-PL" sz="1800" dirty="0">
                <a:solidFill>
                  <a:srgbClr val="00B050"/>
                </a:solidFill>
              </a:rPr>
              <a:t> </a:t>
            </a:r>
            <a:r>
              <a:rPr lang="pl-PL" sz="1800" dirty="0"/>
              <a:t>2,6 km</a:t>
            </a:r>
          </a:p>
          <a:p>
            <a:pPr algn="just">
              <a:buFontTx/>
              <a:buChar char="-"/>
            </a:pPr>
            <a:r>
              <a:rPr lang="pl-PL" sz="1800" dirty="0">
                <a:solidFill>
                  <a:srgbClr val="FF0000"/>
                </a:solidFill>
              </a:rPr>
              <a:t>Trasa czerwona - </a:t>
            </a:r>
            <a:r>
              <a:rPr lang="pl-PL" sz="1800" dirty="0"/>
              <a:t>10,4 km</a:t>
            </a:r>
          </a:p>
          <a:p>
            <a:pPr algn="just">
              <a:buFontTx/>
              <a:buChar char="-"/>
            </a:pPr>
            <a:r>
              <a:rPr lang="pl-PL" sz="1800" dirty="0"/>
              <a:t>Trasa czarna – 15,8 </a:t>
            </a:r>
            <a:r>
              <a:rPr lang="pl-PL" sz="1800" dirty="0" smtClean="0"/>
              <a:t>km</a:t>
            </a:r>
          </a:p>
          <a:p>
            <a:pPr marL="0" indent="0" algn="just">
              <a:buNone/>
            </a:pPr>
            <a:r>
              <a:rPr lang="pl-PL" sz="1800" dirty="0"/>
              <a:t> </a:t>
            </a:r>
            <a:r>
              <a:rPr lang="pl-PL" sz="1800" dirty="0" smtClean="0"/>
              <a:t>Koszt operacji poniesiony </a:t>
            </a:r>
            <a:r>
              <a:rPr lang="pl-PL" sz="1800" dirty="0"/>
              <a:t>przez „LGD – U ŹRÓDEŁ” to </a:t>
            </a:r>
            <a:r>
              <a:rPr lang="pl-PL" sz="1800" b="1" dirty="0"/>
              <a:t>70 789,10 zł </a:t>
            </a:r>
            <a:r>
              <a:rPr lang="pl-PL" sz="1800" dirty="0"/>
              <a:t>. 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Gmina </a:t>
            </a:r>
            <a:r>
              <a:rPr lang="pl-PL" b="1" dirty="0"/>
              <a:t>Bliżyn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5"/>
            <a:ext cx="6588000" cy="272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43" y="131501"/>
            <a:ext cx="900000" cy="75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1347"/>
            <a:ext cx="1008000" cy="69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1347"/>
            <a:ext cx="756000" cy="76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288" y="39860"/>
            <a:ext cx="1224000" cy="83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121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8" y="116632"/>
            <a:ext cx="9132972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094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Gmina </a:t>
            </a:r>
            <a:r>
              <a:rPr lang="pl-PL" b="1" dirty="0"/>
              <a:t>Końskie</a:t>
            </a: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5658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800" dirty="0" smtClean="0"/>
              <a:t> 	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 smtClean="0"/>
              <a:t>Końskie to kolejna gmina, w której wytyczono</a:t>
            </a:r>
            <a:r>
              <a:rPr lang="pl-PL" sz="1800" dirty="0"/>
              <a:t>, oznakowano i </a:t>
            </a:r>
            <a:r>
              <a:rPr lang="pl-PL" sz="1800" dirty="0" smtClean="0"/>
              <a:t>certyfikowano </a:t>
            </a:r>
            <a:r>
              <a:rPr lang="pl-PL" sz="1800" dirty="0" err="1" smtClean="0"/>
              <a:t>Nordic</a:t>
            </a:r>
            <a:r>
              <a:rPr lang="pl-PL" sz="1800" dirty="0" smtClean="0"/>
              <a:t>  </a:t>
            </a:r>
            <a:r>
              <a:rPr lang="pl-PL" sz="1800" dirty="0" err="1"/>
              <a:t>Walking</a:t>
            </a:r>
            <a:r>
              <a:rPr lang="pl-PL" sz="1800" dirty="0"/>
              <a:t> </a:t>
            </a:r>
            <a:r>
              <a:rPr lang="pl-PL" sz="1800" dirty="0" smtClean="0"/>
              <a:t> Park </a:t>
            </a:r>
            <a:r>
              <a:rPr lang="pl-PL" sz="1800" dirty="0"/>
              <a:t>o szacunkowej łącznej długości 3 tras ok. 35,3 km</a:t>
            </a:r>
            <a:r>
              <a:rPr lang="pl-PL" sz="1800" dirty="0" smtClean="0"/>
              <a:t>. </a:t>
            </a:r>
            <a:r>
              <a:rPr lang="pl-PL" sz="1800" dirty="0">
                <a:solidFill>
                  <a:prstClr val="black"/>
                </a:solidFill>
              </a:rPr>
              <a:t>Wejście na trasy zlokalizowano na </a:t>
            </a:r>
            <a:r>
              <a:rPr lang="pl-PL" sz="1800" dirty="0" smtClean="0">
                <a:solidFill>
                  <a:prstClr val="black"/>
                </a:solidFill>
              </a:rPr>
              <a:t>terenie Ośrodka Sportu i Rekreacji </a:t>
            </a:r>
            <a:r>
              <a:rPr lang="pl-PL" sz="1800" dirty="0">
                <a:solidFill>
                  <a:prstClr val="black"/>
                </a:solidFill>
              </a:rPr>
              <a:t>w Sielpi, nad zbiornikiem wodnym przy Piekielnym </a:t>
            </a:r>
            <a:r>
              <a:rPr lang="pl-PL" sz="1800" dirty="0" smtClean="0">
                <a:solidFill>
                  <a:prstClr val="black"/>
                </a:solidFill>
              </a:rPr>
              <a:t>Szlaku. Park powstał w ramach „ Małych Projektów” z programu LEADER 2007- 2013.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b="1" dirty="0" smtClean="0">
                <a:solidFill>
                  <a:prstClr val="black"/>
                </a:solidFill>
              </a:rPr>
              <a:t>Trasy:</a:t>
            </a:r>
            <a:endParaRPr lang="pl-PL" sz="1800" b="1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 smtClean="0">
                <a:solidFill>
                  <a:srgbClr val="00B050"/>
                </a:solidFill>
              </a:rPr>
              <a:t> -     Trasa </a:t>
            </a:r>
            <a:r>
              <a:rPr lang="pl-PL" sz="1800" dirty="0">
                <a:solidFill>
                  <a:srgbClr val="00B050"/>
                </a:solidFill>
              </a:rPr>
              <a:t>zielona- </a:t>
            </a:r>
            <a:r>
              <a:rPr lang="pl-PL" sz="1800" dirty="0"/>
              <a:t>pętla o długości 4,5 km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l-PL" sz="1800" dirty="0">
                <a:solidFill>
                  <a:srgbClr val="FF0000"/>
                </a:solidFill>
              </a:rPr>
              <a:t>Trasa czerwona- </a:t>
            </a:r>
            <a:r>
              <a:rPr lang="pl-PL" sz="1800" dirty="0"/>
              <a:t>13,5 km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pl-PL" sz="1800" dirty="0"/>
              <a:t>Trasa czarna- o długości 17,3 </a:t>
            </a:r>
            <a:r>
              <a:rPr lang="pl-PL" sz="1800" dirty="0" smtClean="0"/>
              <a:t>km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 smtClean="0"/>
              <a:t>Koszt operacji to </a:t>
            </a:r>
            <a:r>
              <a:rPr lang="pl-PL" sz="1800" b="1" dirty="0" smtClean="0"/>
              <a:t>27 183,37 zł</a:t>
            </a:r>
            <a:endParaRPr lang="pl-PL" sz="1800" dirty="0"/>
          </a:p>
          <a:p>
            <a:pPr marL="0" indent="0" algn="just">
              <a:buNone/>
            </a:pPr>
            <a:endParaRPr lang="pl-PL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21556"/>
            <a:ext cx="4104456" cy="2675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7" y="31902"/>
            <a:ext cx="1368000" cy="92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0169"/>
            <a:ext cx="756000" cy="76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842" y="138193"/>
            <a:ext cx="1044000" cy="718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302"/>
            <a:ext cx="936000" cy="78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646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33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95536" y="980728"/>
            <a:ext cx="80648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 smtClean="0"/>
              <a:t>	Dzięki  </a:t>
            </a:r>
            <a:r>
              <a:rPr lang="pl-PL" dirty="0"/>
              <a:t>projektom „Lokalnej Grupy Działania – U ŹRODEŁ” </a:t>
            </a:r>
            <a:r>
              <a:rPr lang="pl-PL" dirty="0" smtClean="0"/>
              <a:t>każda  z </a:t>
            </a:r>
            <a:r>
              <a:rPr lang="pl-PL" dirty="0"/>
              <a:t>9 gmin obszaru działania „LGD – U ŹRÓDEŁ” została zaopatrzona w Certyfikowany </a:t>
            </a:r>
            <a:r>
              <a:rPr lang="pl-PL" dirty="0" smtClean="0"/>
              <a:t>Park </a:t>
            </a:r>
            <a:r>
              <a:rPr lang="pl-PL" dirty="0" err="1"/>
              <a:t>Nordic</a:t>
            </a:r>
            <a:r>
              <a:rPr lang="pl-PL" dirty="0"/>
              <a:t> </a:t>
            </a:r>
            <a:r>
              <a:rPr lang="pl-PL" dirty="0" err="1" smtClean="0"/>
              <a:t>Walking</a:t>
            </a:r>
            <a:r>
              <a:rPr lang="pl-PL" dirty="0" smtClean="0"/>
              <a:t>. Liczymy, że powstała infrastruktura, będzie impulsem do podejmowania kolejnych działań przez lokalnych liderów  jak również przyczyni się do jeszcze większego zainteresowania obszarem działania  „LGD – U ŹRÓDEŁ”.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Dziękujemy bardzo wszystkim za spotkanie i uwagę. </a:t>
            </a:r>
          </a:p>
          <a:p>
            <a:pPr algn="just">
              <a:lnSpc>
                <a:spcPct val="150000"/>
              </a:lnSpc>
            </a:pPr>
            <a:endParaRPr lang="pl-PL" dirty="0" smtClean="0"/>
          </a:p>
          <a:p>
            <a:pPr algn="just">
              <a:lnSpc>
                <a:spcPct val="150000"/>
              </a:lnSpc>
            </a:pPr>
            <a:r>
              <a:rPr lang="pl-PL" dirty="0" smtClean="0"/>
              <a:t>Stowarzyszenie „Lokalna Grupa Działania – U ŹRÓDEŁ”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ul. Piotrkowska 30, Modliszewice, 26-200 Końskie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Tel. 41 375 95 33,  </a:t>
            </a:r>
            <a:r>
              <a:rPr lang="pl-PL" dirty="0" smtClean="0">
                <a:hlinkClick r:id="rId2"/>
              </a:rPr>
              <a:t>www.uzrodel.pl</a:t>
            </a:r>
            <a:r>
              <a:rPr lang="pl-PL" dirty="0" smtClean="0"/>
              <a:t> 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90056"/>
            <a:ext cx="1368000" cy="92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4198"/>
            <a:ext cx="7191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4553"/>
            <a:ext cx="9699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4036"/>
            <a:ext cx="8175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23" y="5421373"/>
            <a:ext cx="1836000" cy="129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3" y="5557301"/>
            <a:ext cx="1368000" cy="102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622" y="5295263"/>
            <a:ext cx="1476000" cy="14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445" y="5444059"/>
            <a:ext cx="2196000" cy="103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685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25415"/>
          </a:xfrm>
        </p:spPr>
        <p:txBody>
          <a:bodyPr>
            <a:normAutofit fontScale="90000"/>
          </a:bodyPr>
          <a:lstStyle/>
          <a:p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/>
              <a:t/>
            </a:r>
            <a:br>
              <a:rPr lang="pl-PL" sz="3200" b="1" dirty="0"/>
            </a:br>
            <a:r>
              <a:rPr lang="pl-PL" sz="3200" b="1" dirty="0" smtClean="0"/>
              <a:t>Projekt </a:t>
            </a:r>
            <a:r>
              <a:rPr lang="pl-PL" sz="3200" b="1" dirty="0" smtClean="0"/>
              <a:t>współpracy „</a:t>
            </a:r>
            <a:r>
              <a:rPr lang="pl-PL" sz="3200" b="1" dirty="0" smtClean="0"/>
              <a:t>Marsz po zdrowie”</a:t>
            </a:r>
            <a:endParaRPr lang="pl-PL" sz="3200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4006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1800" dirty="0"/>
              <a:t> </a:t>
            </a:r>
            <a:r>
              <a:rPr lang="pl-PL" sz="1800" dirty="0" smtClean="0"/>
              <a:t>          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l-PL" sz="1800" dirty="0"/>
              <a:t>	</a:t>
            </a:r>
            <a:r>
              <a:rPr lang="pl-PL" sz="1800" dirty="0" smtClean="0"/>
              <a:t>Dzięki współpracy </a:t>
            </a:r>
            <a:r>
              <a:rPr lang="pl-PL" sz="1800" dirty="0"/>
              <a:t>Lokalnym Grupom Działania województwa świętokrzyskiego</a:t>
            </a:r>
            <a:r>
              <a:rPr lang="pl-PL" sz="1800" dirty="0" smtClean="0"/>
              <a:t>, powstał </a:t>
            </a:r>
            <a:r>
              <a:rPr lang="pl-PL" sz="1800" dirty="0"/>
              <a:t>projekt współpracy pn.: „Marsz po zdrowie”, którego celem jest podniesienie atrakcyjności terenów partnerskich LGD poprzez poszerzenie </a:t>
            </a:r>
            <a:r>
              <a:rPr lang="pl-PL" sz="1800" dirty="0" smtClean="0"/>
              <a:t/>
            </a:r>
            <a:br>
              <a:rPr lang="pl-PL" sz="1800" dirty="0" smtClean="0"/>
            </a:br>
            <a:r>
              <a:rPr lang="pl-PL" sz="1800" dirty="0" smtClean="0"/>
              <a:t>i </a:t>
            </a:r>
            <a:r>
              <a:rPr lang="pl-PL" sz="1800" dirty="0"/>
              <a:t>promocję oferty turystycznej, rozwój turystyczny obszaru oraz stworzenie warunków do rozwoju przedsiębiorczości na terenie ośmiu </a:t>
            </a:r>
            <a:r>
              <a:rPr lang="pl-PL" sz="1800" dirty="0" smtClean="0"/>
              <a:t>LGD-ów,</a:t>
            </a:r>
            <a:r>
              <a:rPr lang="pl-PL" sz="1800" dirty="0">
                <a:solidFill>
                  <a:prstClr val="black"/>
                </a:solidFill>
              </a:rPr>
              <a:t> w tym Stowarzyszenia „Lokalnej Grupy Działania – U </a:t>
            </a:r>
            <a:r>
              <a:rPr lang="pl-PL" sz="1800" dirty="0" smtClean="0">
                <a:solidFill>
                  <a:prstClr val="black"/>
                </a:solidFill>
              </a:rPr>
              <a:t>ŹRÓDEŁ,</a:t>
            </a:r>
            <a:r>
              <a:rPr lang="pl-PL" sz="1800" dirty="0" smtClean="0"/>
              <a:t> Lokalna Grupa Działania „Dorzecze Bobrzy”, LGD „Nad Czarną i Pilicą”, „Lokalna Grupa Działania Powiatu Opatowskiego”, Stowarzyszeniem Lokalna Grupa Działania „Razem na Piaskowcu”, LGD „Region Włoszczowski”, Stowarzyszenie „LGD- Wokół Łysej Góry”, LGD Ziemi Sandomierskiej.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l-PL" sz="1800" i="1" dirty="0" smtClean="0"/>
          </a:p>
          <a:p>
            <a:pPr marL="0" indent="0">
              <a:lnSpc>
                <a:spcPct val="150000"/>
              </a:lnSpc>
              <a:buNone/>
            </a:pPr>
            <a:endParaRPr lang="pl-PL" sz="1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8784"/>
            <a:ext cx="828000" cy="69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0699"/>
            <a:ext cx="972000" cy="66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94184"/>
            <a:ext cx="720000" cy="73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34634"/>
            <a:ext cx="1332000" cy="90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736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11560" y="1151454"/>
            <a:ext cx="792088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/>
              <a:t> KOSZT PROJEKTU „MARSZ PO ZDROWIE”</a:t>
            </a:r>
          </a:p>
          <a:p>
            <a:pPr algn="ctr"/>
            <a:endParaRPr lang="pl-PL" dirty="0"/>
          </a:p>
          <a:p>
            <a:pPr>
              <a:lnSpc>
                <a:spcPct val="150000"/>
              </a:lnSpc>
            </a:pPr>
            <a:r>
              <a:rPr lang="pl-PL" dirty="0"/>
              <a:t>Projekt </a:t>
            </a:r>
            <a:r>
              <a:rPr lang="pl-PL" dirty="0" err="1"/>
              <a:t>zakładaŁ</a:t>
            </a:r>
            <a:r>
              <a:rPr lang="pl-PL" dirty="0"/>
              <a:t> wytyczenie, oznakowanie i certyfikacje tras do </a:t>
            </a:r>
            <a:r>
              <a:rPr lang="pl-PL" dirty="0" err="1"/>
              <a:t>nordic</a:t>
            </a:r>
            <a:r>
              <a:rPr lang="pl-PL" dirty="0"/>
              <a:t> </a:t>
            </a:r>
            <a:r>
              <a:rPr lang="pl-PL" dirty="0" err="1"/>
              <a:t>walking</a:t>
            </a:r>
            <a:r>
              <a:rPr lang="pl-PL" dirty="0"/>
              <a:t> (w 6 gminach) w z przeprowadzeniem szkolenia na stopień Instruktorów/Przewodników </a:t>
            </a:r>
            <a:r>
              <a:rPr lang="pl-PL" dirty="0" err="1"/>
              <a:t>Nordic</a:t>
            </a:r>
            <a:r>
              <a:rPr lang="pl-PL" dirty="0"/>
              <a:t> </a:t>
            </a:r>
            <a:r>
              <a:rPr lang="pl-PL" dirty="0" err="1"/>
              <a:t>Walking</a:t>
            </a:r>
            <a:r>
              <a:rPr lang="pl-PL" dirty="0"/>
              <a:t>, zorganizowanie Rajdu </a:t>
            </a:r>
            <a:r>
              <a:rPr lang="pl-PL" dirty="0" err="1"/>
              <a:t>Nordic</a:t>
            </a:r>
            <a:r>
              <a:rPr lang="pl-PL" dirty="0"/>
              <a:t> </a:t>
            </a:r>
            <a:r>
              <a:rPr lang="pl-PL" dirty="0" err="1"/>
              <a:t>Walking</a:t>
            </a:r>
            <a:r>
              <a:rPr lang="pl-PL" dirty="0"/>
              <a:t> oraz opracowanie interaktywnych map tras.</a:t>
            </a:r>
          </a:p>
          <a:p>
            <a:pPr>
              <a:lnSpc>
                <a:spcPct val="150000"/>
              </a:lnSpc>
            </a:pPr>
            <a:endParaRPr lang="pl-PL" dirty="0"/>
          </a:p>
          <a:p>
            <a:pPr>
              <a:lnSpc>
                <a:spcPct val="150000"/>
              </a:lnSpc>
            </a:pPr>
            <a:r>
              <a:rPr lang="pl-PL" dirty="0"/>
              <a:t>Łącznie koszt operacji dla wszystkich partnerów to </a:t>
            </a:r>
            <a:r>
              <a:rPr lang="pl-PL" b="1" dirty="0"/>
              <a:t>1 422 805,48 zł.</a:t>
            </a:r>
          </a:p>
          <a:p>
            <a:pPr>
              <a:lnSpc>
                <a:spcPct val="150000"/>
              </a:lnSpc>
            </a:pPr>
            <a:r>
              <a:rPr lang="pl-PL" b="1" dirty="0"/>
              <a:t>Koszt poniesiony przez Stowarzyszenie „LGD – U ŹRÓDEŁ” wynosi 387 500,00 zł</a:t>
            </a:r>
          </a:p>
          <a:p>
            <a:pPr algn="ctr">
              <a:lnSpc>
                <a:spcPct val="150000"/>
              </a:lnSpc>
            </a:pPr>
            <a:endParaRPr lang="pl-PL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4036"/>
            <a:ext cx="8175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4553"/>
            <a:ext cx="9699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4198"/>
            <a:ext cx="7191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90056"/>
            <a:ext cx="1368000" cy="92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407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D:\Zzdjęcia Rajd Nordic Walking\Rajd Nordic walking\DSC_2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4"/>
            <a:ext cx="5774206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Zzdjęcia Rajd Nordic Walking\Rajd Nordic walking\DSC_25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4"/>
            <a:ext cx="9323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06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5499" y="37387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>Gmina </a:t>
            </a:r>
            <a:r>
              <a:rPr lang="pl-PL" b="1" dirty="0"/>
              <a:t>Stąporków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="" xmlns:a16="http://schemas.microsoft.com/office/drawing/2014/main" id="{366B6FA1-C9E8-4AFC-9D68-4B1C8DADF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5311" y="4295570"/>
            <a:ext cx="4104456" cy="2341129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223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6943"/>
            <a:ext cx="9699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96943"/>
            <a:ext cx="7191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7387"/>
            <a:ext cx="14747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395536" y="1772816"/>
            <a:ext cx="78403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dirty="0" smtClean="0"/>
              <a:t>Park </a:t>
            </a:r>
            <a:r>
              <a:rPr lang="pl-PL" dirty="0" err="1" smtClean="0"/>
              <a:t>Nordic</a:t>
            </a:r>
            <a:r>
              <a:rPr lang="pl-PL" dirty="0" smtClean="0"/>
              <a:t> </a:t>
            </a:r>
            <a:r>
              <a:rPr lang="pl-PL" dirty="0" err="1" smtClean="0"/>
              <a:t>Walking</a:t>
            </a:r>
            <a:r>
              <a:rPr lang="pl-PL" dirty="0" smtClean="0"/>
              <a:t> na terenie gminy Stąporków liczy blisko 30 km. </a:t>
            </a:r>
            <a:r>
              <a:rPr lang="pl-PL" dirty="0">
                <a:solidFill>
                  <a:prstClr val="black"/>
                </a:solidFill>
              </a:rPr>
              <a:t>Wejścia na trasy zlokalizowano przy Miejsko-Gminnym Ośrodku </a:t>
            </a:r>
            <a:r>
              <a:rPr lang="pl-PL" dirty="0" smtClean="0">
                <a:solidFill>
                  <a:prstClr val="black"/>
                </a:solidFill>
              </a:rPr>
              <a:t>Kultury i Sportu                         </a:t>
            </a:r>
            <a:r>
              <a:rPr lang="pl-PL" dirty="0">
                <a:solidFill>
                  <a:prstClr val="black"/>
                </a:solidFill>
              </a:rPr>
              <a:t>w Stąporkowie i placu rekreacyjnym przy Bibliotece Publicznej w </a:t>
            </a:r>
            <a:r>
              <a:rPr lang="pl-PL" dirty="0" smtClean="0">
                <a:solidFill>
                  <a:prstClr val="black"/>
                </a:solidFill>
              </a:rPr>
              <a:t>Czarnej.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pl-PL" b="1" dirty="0" err="1" smtClean="0">
                <a:solidFill>
                  <a:prstClr val="black"/>
                </a:solidFill>
              </a:rPr>
              <a:t>Tasy</a:t>
            </a:r>
            <a:r>
              <a:rPr lang="pl-PL" b="1" dirty="0" smtClean="0">
                <a:solidFill>
                  <a:prstClr val="black"/>
                </a:solidFill>
              </a:rPr>
              <a:t>: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pl-PL" sz="2000" dirty="0" smtClean="0">
                <a:solidFill>
                  <a:srgbClr val="00B050"/>
                </a:solidFill>
              </a:rPr>
              <a:t>Trasa </a:t>
            </a:r>
            <a:r>
              <a:rPr lang="pl-PL" sz="2000" dirty="0">
                <a:solidFill>
                  <a:srgbClr val="00B050"/>
                </a:solidFill>
              </a:rPr>
              <a:t>zielona-</a:t>
            </a:r>
            <a:r>
              <a:rPr lang="pl-PL" sz="2000" b="1" dirty="0">
                <a:solidFill>
                  <a:srgbClr val="00B050"/>
                </a:solidFill>
              </a:rPr>
              <a:t> </a:t>
            </a:r>
            <a:r>
              <a:rPr lang="pl-PL" sz="2000" dirty="0">
                <a:solidFill>
                  <a:prstClr val="black"/>
                </a:solidFill>
              </a:rPr>
              <a:t>pętla o długości  4,9 km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pl-PL" sz="2000" dirty="0">
                <a:solidFill>
                  <a:srgbClr val="FF0000"/>
                </a:solidFill>
              </a:rPr>
              <a:t>Trasa czerwona- </a:t>
            </a:r>
            <a:r>
              <a:rPr lang="pl-PL" sz="2000" dirty="0">
                <a:solidFill>
                  <a:prstClr val="black"/>
                </a:solidFill>
              </a:rPr>
              <a:t>o długości 10,3 km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</a:pPr>
            <a:r>
              <a:rPr lang="pl-PL" sz="2000" dirty="0">
                <a:solidFill>
                  <a:prstClr val="black"/>
                </a:solidFill>
              </a:rPr>
              <a:t>Trasa czarna- 14,3 km</a:t>
            </a:r>
          </a:p>
          <a:p>
            <a:pPr algn="just"/>
            <a:endParaRPr lang="pl-PL" b="1" dirty="0" smtClean="0">
              <a:solidFill>
                <a:prstClr val="black"/>
              </a:solidFill>
            </a:endParaRPr>
          </a:p>
          <a:p>
            <a:pPr algn="just"/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5047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61672545-05B0-4242-8F40-0BD877F1C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9144000" cy="611622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BBF39D2C-91B5-4281-B19B-91B0FFD99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9144000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73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Gmina </a:t>
            </a:r>
            <a:r>
              <a:rPr lang="pl-PL" b="1" dirty="0"/>
              <a:t>Smyków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="" xmlns:a16="http://schemas.microsoft.com/office/drawing/2014/main" id="{8D0BCF8A-15E8-4A9D-BC56-36A536845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3038" y="4211959"/>
            <a:ext cx="4637899" cy="2052000"/>
          </a:xfrm>
          <a:prstGeom prst="rect">
            <a:avLst/>
          </a:prstGeom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90056"/>
            <a:ext cx="1368000" cy="92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4198"/>
            <a:ext cx="719137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4553"/>
            <a:ext cx="96996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4036"/>
            <a:ext cx="8175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713481" y="2204864"/>
            <a:ext cx="7818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gminie Smyków łączna długość trasy wynosi ponad 32 km. Wejście na trasy zlokalizowano  na placu rekreacyjnym w Matyniowie.</a:t>
            </a:r>
          </a:p>
          <a:p>
            <a:r>
              <a:rPr lang="pl-PL" b="1" dirty="0" smtClean="0"/>
              <a:t>Trasy: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rgbClr val="00B050"/>
                </a:solidFill>
              </a:rPr>
              <a:t>Trasa zielona-</a:t>
            </a:r>
            <a:r>
              <a:rPr lang="pl-PL" dirty="0"/>
              <a:t> pętla o długości 6,2 km</a:t>
            </a:r>
          </a:p>
          <a:p>
            <a:pPr marL="285750" indent="-285750">
              <a:buFontTx/>
              <a:buChar char="-"/>
            </a:pPr>
            <a:r>
              <a:rPr lang="pl-PL" dirty="0">
                <a:solidFill>
                  <a:srgbClr val="FF0000"/>
                </a:solidFill>
              </a:rPr>
              <a:t>Trasa czerwona- </a:t>
            </a:r>
            <a:r>
              <a:rPr lang="pl-PL" dirty="0"/>
              <a:t>11,1</a:t>
            </a:r>
          </a:p>
          <a:p>
            <a:pPr marL="285750" indent="-285750">
              <a:buFontTx/>
              <a:buChar char="-"/>
            </a:pPr>
            <a:r>
              <a:rPr lang="pl-PL" dirty="0"/>
              <a:t>Trasa czarna- 15 km</a:t>
            </a:r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65650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29011550-97DA-498F-9908-443553D4C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1298"/>
            <a:ext cx="9144000" cy="6259378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="" xmlns:a16="http://schemas.microsoft.com/office/drawing/2014/main" id="{F3A83A46-FAE1-4F87-A1D4-2FE02195953A}"/>
              </a:ext>
            </a:extLst>
          </p:cNvPr>
          <p:cNvSpPr txBox="1"/>
          <p:nvPr/>
        </p:nvSpPr>
        <p:spPr>
          <a:xfrm>
            <a:off x="107504" y="116632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8526452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407</Words>
  <Application>Microsoft Office PowerPoint</Application>
  <PresentationFormat>Pokaz na ekranie (4:3)</PresentationFormat>
  <Paragraphs>94</Paragraphs>
  <Slides>28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     PARKI NORDIC WALKING-PAKIET TURYSTYCZNY NA OBSZRZE „LGD-U ŹRÓDEŁ” </vt:lpstr>
      <vt:lpstr>Prezentacja programu PowerPoint</vt:lpstr>
      <vt:lpstr>  Projekt współpracy „Marsz po zdrowie”</vt:lpstr>
      <vt:lpstr>Prezentacja programu PowerPoint</vt:lpstr>
      <vt:lpstr>Prezentacja programu PowerPoint</vt:lpstr>
      <vt:lpstr>  Gmina Stąporków</vt:lpstr>
      <vt:lpstr>Prezentacja programu PowerPoint</vt:lpstr>
      <vt:lpstr>  Gmina Smyków</vt:lpstr>
      <vt:lpstr>Prezentacja programu PowerPoint</vt:lpstr>
      <vt:lpstr>  Gmina Białaczów</vt:lpstr>
      <vt:lpstr>Prezentacja programu PowerPoint</vt:lpstr>
      <vt:lpstr> Gmina Gowarczów</vt:lpstr>
      <vt:lpstr>Prezentacja programu PowerPoint</vt:lpstr>
      <vt:lpstr>     Gmina Żarnów</vt:lpstr>
      <vt:lpstr>Prezentacja programu PowerPoint</vt:lpstr>
      <vt:lpstr>  Gmina Paradyż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Gmina Ruda Maleniecka</vt:lpstr>
      <vt:lpstr>Prezentacja programu PowerPoint</vt:lpstr>
      <vt:lpstr>  Gmina Bliżyn</vt:lpstr>
      <vt:lpstr>Prezentacja programu PowerPoint</vt:lpstr>
      <vt:lpstr>  Gmina Końskie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NORDIC WALKING</dc:title>
  <dc:creator>Polan</dc:creator>
  <cp:lastModifiedBy>HP</cp:lastModifiedBy>
  <cp:revision>46</cp:revision>
  <dcterms:created xsi:type="dcterms:W3CDTF">2020-03-08T15:53:32Z</dcterms:created>
  <dcterms:modified xsi:type="dcterms:W3CDTF">2020-04-07T08:39:17Z</dcterms:modified>
</cp:coreProperties>
</file>