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xml" ContentType="application/vnd.openxmlformats-officedocument.presentationml.slide+xml"/>
  <Override PartName="/ppt/slides/slide150.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40" r:id="rId83"/>
    <p:sldId id="341" r:id="rId84"/>
    <p:sldId id="342" r:id="rId85"/>
    <p:sldId id="343" r:id="rId86"/>
    <p:sldId id="345" r:id="rId87"/>
    <p:sldId id="346" r:id="rId88"/>
    <p:sldId id="347" r:id="rId89"/>
    <p:sldId id="348" r:id="rId90"/>
    <p:sldId id="349" r:id="rId91"/>
    <p:sldId id="350" r:id="rId92"/>
    <p:sldId id="351" r:id="rId93"/>
    <p:sldId id="352" r:id="rId94"/>
    <p:sldId id="353" r:id="rId95"/>
    <p:sldId id="354" r:id="rId96"/>
    <p:sldId id="355" r:id="rId97"/>
    <p:sldId id="357" r:id="rId98"/>
    <p:sldId id="359" r:id="rId99"/>
    <p:sldId id="360" r:id="rId100"/>
    <p:sldId id="361" r:id="rId101"/>
    <p:sldId id="362" r:id="rId102"/>
    <p:sldId id="363" r:id="rId103"/>
    <p:sldId id="364" r:id="rId104"/>
    <p:sldId id="365" r:id="rId105"/>
    <p:sldId id="366" r:id="rId106"/>
    <p:sldId id="367" r:id="rId107"/>
    <p:sldId id="368" r:id="rId108"/>
    <p:sldId id="370" r:id="rId109"/>
    <p:sldId id="371" r:id="rId110"/>
    <p:sldId id="372" r:id="rId111"/>
    <p:sldId id="373" r:id="rId112"/>
    <p:sldId id="374" r:id="rId113"/>
    <p:sldId id="375" r:id="rId114"/>
    <p:sldId id="376" r:id="rId115"/>
    <p:sldId id="377" r:id="rId116"/>
    <p:sldId id="379" r:id="rId117"/>
    <p:sldId id="380" r:id="rId118"/>
    <p:sldId id="381" r:id="rId119"/>
    <p:sldId id="382" r:id="rId120"/>
    <p:sldId id="383" r:id="rId121"/>
    <p:sldId id="384" r:id="rId122"/>
    <p:sldId id="385" r:id="rId123"/>
    <p:sldId id="386" r:id="rId124"/>
    <p:sldId id="387" r:id="rId125"/>
    <p:sldId id="388" r:id="rId126"/>
    <p:sldId id="389" r:id="rId127"/>
    <p:sldId id="390" r:id="rId128"/>
    <p:sldId id="391" r:id="rId129"/>
    <p:sldId id="392" r:id="rId130"/>
    <p:sldId id="393" r:id="rId131"/>
    <p:sldId id="394" r:id="rId132"/>
    <p:sldId id="395" r:id="rId133"/>
    <p:sldId id="396" r:id="rId134"/>
    <p:sldId id="397" r:id="rId135"/>
    <p:sldId id="398" r:id="rId136"/>
    <p:sldId id="399" r:id="rId137"/>
    <p:sldId id="400" r:id="rId138"/>
    <p:sldId id="401" r:id="rId139"/>
    <p:sldId id="402" r:id="rId140"/>
    <p:sldId id="403" r:id="rId141"/>
    <p:sldId id="404" r:id="rId142"/>
    <p:sldId id="405" r:id="rId143"/>
    <p:sldId id="406" r:id="rId144"/>
    <p:sldId id="407" r:id="rId145"/>
    <p:sldId id="408" r:id="rId146"/>
    <p:sldId id="409" r:id="rId147"/>
    <p:sldId id="410" r:id="rId148"/>
    <p:sldId id="411" r:id="rId149"/>
    <p:sldId id="412" r:id="rId150"/>
    <p:sldId id="413" r:id="rId151"/>
    <p:sldId id="414" r:id="rId152"/>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9" Type="http://schemas.openxmlformats.org/officeDocument/2006/relationships/slide" Target="slides/slide97.xml"/><Relationship Id="rId98" Type="http://schemas.openxmlformats.org/officeDocument/2006/relationships/slide" Target="slides/slide96.xml"/><Relationship Id="rId97" Type="http://schemas.openxmlformats.org/officeDocument/2006/relationships/slide" Target="slides/slide95.xml"/><Relationship Id="rId96" Type="http://schemas.openxmlformats.org/officeDocument/2006/relationships/slide" Target="slides/slide94.xml"/><Relationship Id="rId95" Type="http://schemas.openxmlformats.org/officeDocument/2006/relationships/slide" Target="slides/slide93.xml"/><Relationship Id="rId94" Type="http://schemas.openxmlformats.org/officeDocument/2006/relationships/slide" Target="slides/slide92.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5" Type="http://schemas.openxmlformats.org/officeDocument/2006/relationships/tableStyles" Target="tableStyles.xml"/><Relationship Id="rId154" Type="http://schemas.openxmlformats.org/officeDocument/2006/relationships/viewProps" Target="viewProps.xml"/><Relationship Id="rId153" Type="http://schemas.openxmlformats.org/officeDocument/2006/relationships/presProps" Target="presProps.xml"/><Relationship Id="rId152" Type="http://schemas.openxmlformats.org/officeDocument/2006/relationships/slide" Target="slides/slide150.xml"/><Relationship Id="rId151" Type="http://schemas.openxmlformats.org/officeDocument/2006/relationships/slide" Target="slides/slide149.xml"/><Relationship Id="rId150" Type="http://schemas.openxmlformats.org/officeDocument/2006/relationships/slide" Target="slides/slide148.xml"/><Relationship Id="rId15" Type="http://schemas.openxmlformats.org/officeDocument/2006/relationships/slide" Target="slides/slide13.xml"/><Relationship Id="rId149" Type="http://schemas.openxmlformats.org/officeDocument/2006/relationships/slide" Target="slides/slide147.xml"/><Relationship Id="rId148" Type="http://schemas.openxmlformats.org/officeDocument/2006/relationships/slide" Target="slides/slide146.xml"/><Relationship Id="rId147" Type="http://schemas.openxmlformats.org/officeDocument/2006/relationships/slide" Target="slides/slide145.xml"/><Relationship Id="rId146" Type="http://schemas.openxmlformats.org/officeDocument/2006/relationships/slide" Target="slides/slide144.xml"/><Relationship Id="rId145" Type="http://schemas.openxmlformats.org/officeDocument/2006/relationships/slide" Target="slides/slide143.xml"/><Relationship Id="rId144" Type="http://schemas.openxmlformats.org/officeDocument/2006/relationships/slide" Target="slides/slide142.xml"/><Relationship Id="rId143" Type="http://schemas.openxmlformats.org/officeDocument/2006/relationships/slide" Target="slides/slide141.xml"/><Relationship Id="rId142" Type="http://schemas.openxmlformats.org/officeDocument/2006/relationships/slide" Target="slides/slide140.xml"/><Relationship Id="rId141" Type="http://schemas.openxmlformats.org/officeDocument/2006/relationships/slide" Target="slides/slide139.xml"/><Relationship Id="rId140" Type="http://schemas.openxmlformats.org/officeDocument/2006/relationships/slide" Target="slides/slide138.xml"/><Relationship Id="rId14" Type="http://schemas.openxmlformats.org/officeDocument/2006/relationships/slide" Target="slides/slide12.xml"/><Relationship Id="rId139" Type="http://schemas.openxmlformats.org/officeDocument/2006/relationships/slide" Target="slides/slide137.xml"/><Relationship Id="rId138" Type="http://schemas.openxmlformats.org/officeDocument/2006/relationships/slide" Target="slides/slide136.xml"/><Relationship Id="rId137" Type="http://schemas.openxmlformats.org/officeDocument/2006/relationships/slide" Target="slides/slide135.xml"/><Relationship Id="rId136" Type="http://schemas.openxmlformats.org/officeDocument/2006/relationships/slide" Target="slides/slide134.xml"/><Relationship Id="rId135" Type="http://schemas.openxmlformats.org/officeDocument/2006/relationships/slide" Target="slides/slide133.xml"/><Relationship Id="rId134" Type="http://schemas.openxmlformats.org/officeDocument/2006/relationships/slide" Target="slides/slide132.xml"/><Relationship Id="rId133" Type="http://schemas.openxmlformats.org/officeDocument/2006/relationships/slide" Target="slides/slide131.xml"/><Relationship Id="rId132" Type="http://schemas.openxmlformats.org/officeDocument/2006/relationships/slide" Target="slides/slide130.xml"/><Relationship Id="rId131" Type="http://schemas.openxmlformats.org/officeDocument/2006/relationships/slide" Target="slides/slide129.xml"/><Relationship Id="rId130" Type="http://schemas.openxmlformats.org/officeDocument/2006/relationships/slide" Target="slides/slide128.xml"/><Relationship Id="rId13" Type="http://schemas.openxmlformats.org/officeDocument/2006/relationships/slide" Target="slides/slide11.xml"/><Relationship Id="rId129" Type="http://schemas.openxmlformats.org/officeDocument/2006/relationships/slide" Target="slides/slide127.xml"/><Relationship Id="rId128" Type="http://schemas.openxmlformats.org/officeDocument/2006/relationships/slide" Target="slides/slide126.xml"/><Relationship Id="rId127" Type="http://schemas.openxmlformats.org/officeDocument/2006/relationships/slide" Target="slides/slide125.xml"/><Relationship Id="rId126" Type="http://schemas.openxmlformats.org/officeDocument/2006/relationships/slide" Target="slides/slide124.xml"/><Relationship Id="rId125" Type="http://schemas.openxmlformats.org/officeDocument/2006/relationships/slide" Target="slides/slide123.xml"/><Relationship Id="rId124" Type="http://schemas.openxmlformats.org/officeDocument/2006/relationships/slide" Target="slides/slide122.xml"/><Relationship Id="rId123" Type="http://schemas.openxmlformats.org/officeDocument/2006/relationships/slide" Target="slides/slide121.xml"/><Relationship Id="rId122" Type="http://schemas.openxmlformats.org/officeDocument/2006/relationships/slide" Target="slides/slide120.xml"/><Relationship Id="rId121" Type="http://schemas.openxmlformats.org/officeDocument/2006/relationships/slide" Target="slides/slide119.xml"/><Relationship Id="rId120" Type="http://schemas.openxmlformats.org/officeDocument/2006/relationships/slide" Target="slides/slide118.xml"/><Relationship Id="rId12" Type="http://schemas.openxmlformats.org/officeDocument/2006/relationships/slide" Target="slides/slide10.xml"/><Relationship Id="rId119" Type="http://schemas.openxmlformats.org/officeDocument/2006/relationships/slide" Target="slides/slide117.xml"/><Relationship Id="rId118" Type="http://schemas.openxmlformats.org/officeDocument/2006/relationships/slide" Target="slides/slide116.xml"/><Relationship Id="rId117" Type="http://schemas.openxmlformats.org/officeDocument/2006/relationships/slide" Target="slides/slide115.xml"/><Relationship Id="rId116" Type="http://schemas.openxmlformats.org/officeDocument/2006/relationships/slide" Target="slides/slide114.xml"/><Relationship Id="rId115" Type="http://schemas.openxmlformats.org/officeDocument/2006/relationships/slide" Target="slides/slide113.xml"/><Relationship Id="rId114" Type="http://schemas.openxmlformats.org/officeDocument/2006/relationships/slide" Target="slides/slide112.xml"/><Relationship Id="rId113" Type="http://schemas.openxmlformats.org/officeDocument/2006/relationships/slide" Target="slides/slide111.xml"/><Relationship Id="rId112" Type="http://schemas.openxmlformats.org/officeDocument/2006/relationships/slide" Target="slides/slide110.xml"/><Relationship Id="rId111" Type="http://schemas.openxmlformats.org/officeDocument/2006/relationships/slide" Target="slides/slide109.xml"/><Relationship Id="rId110" Type="http://schemas.openxmlformats.org/officeDocument/2006/relationships/slide" Target="slides/slide108.xml"/><Relationship Id="rId11" Type="http://schemas.openxmlformats.org/officeDocument/2006/relationships/slide" Target="slides/slide9.xml"/><Relationship Id="rId109" Type="http://schemas.openxmlformats.org/officeDocument/2006/relationships/slide" Target="slides/slide107.xml"/><Relationship Id="rId108" Type="http://schemas.openxmlformats.org/officeDocument/2006/relationships/slide" Target="slides/slide106.xml"/><Relationship Id="rId107" Type="http://schemas.openxmlformats.org/officeDocument/2006/relationships/slide" Target="slides/slide105.xml"/><Relationship Id="rId106" Type="http://schemas.openxmlformats.org/officeDocument/2006/relationships/slide" Target="slides/slide104.xml"/><Relationship Id="rId105" Type="http://schemas.openxmlformats.org/officeDocument/2006/relationships/slide" Target="slides/slide103.xml"/><Relationship Id="rId104" Type="http://schemas.openxmlformats.org/officeDocument/2006/relationships/slide" Target="slides/slide102.xml"/><Relationship Id="rId103" Type="http://schemas.openxmlformats.org/officeDocument/2006/relationships/slide" Target="slides/slide101.xml"/><Relationship Id="rId102" Type="http://schemas.openxmlformats.org/officeDocument/2006/relationships/slide" Target="slides/slide100.xml"/><Relationship Id="rId101" Type="http://schemas.openxmlformats.org/officeDocument/2006/relationships/slide" Target="slides/slide99.xml"/><Relationship Id="rId100" Type="http://schemas.openxmlformats.org/officeDocument/2006/relationships/slide" Target="slides/slide98.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25"/>
            <a:ext cx="10515600" cy="58118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4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48535" y="987425"/>
            <a:ext cx="7913370" cy="4431030"/>
          </a:xfrm>
          <a:prstGeom prst="rect">
            <a:avLst/>
          </a:prstGeom>
          <a:noFill/>
        </p:spPr>
        <p:txBody>
          <a:bodyPr wrap="square" rtlCol="0">
            <a:spAutoFit/>
          </a:bodyPr>
          <a:p>
            <a:pPr algn="ctr"/>
            <a:r>
              <a:rPr lang="pl-PL" altLang="en-US" sz="4400">
                <a:latin typeface="Roboto Condensed" panose="02000000000000000000" charset="0"/>
              </a:rPr>
              <a:t>Szkolenie</a:t>
            </a:r>
            <a:endParaRPr lang="pl-PL" altLang="en-US" sz="4400">
              <a:latin typeface="Roboto Condensed" panose="02000000000000000000" charset="0"/>
            </a:endParaRPr>
          </a:p>
          <a:p>
            <a:pPr algn="ctr"/>
            <a:r>
              <a:rPr lang="pl-PL" altLang="en-US" sz="4400">
                <a:latin typeface="Roboto Condensed" panose="02000000000000000000" charset="0"/>
              </a:rPr>
              <a:t>“Strategie promocyjne i reklamowe, </a:t>
            </a:r>
            <a:endParaRPr lang="pl-PL" altLang="en-US" sz="4400">
              <a:latin typeface="Roboto Condensed" panose="02000000000000000000" charset="0"/>
            </a:endParaRPr>
          </a:p>
          <a:p>
            <a:pPr algn="ctr"/>
            <a:r>
              <a:rPr lang="pl-PL" altLang="en-US" sz="4400">
                <a:latin typeface="Roboto Condensed" panose="02000000000000000000" charset="0"/>
              </a:rPr>
              <a:t>psychologia reklamy”</a:t>
            </a:r>
            <a:endParaRPr lang="pl-PL" altLang="en-US" sz="4400">
              <a:latin typeface="Roboto Condensed" panose="02000000000000000000" charset="0"/>
            </a:endParaRPr>
          </a:p>
          <a:p>
            <a:pPr algn="ctr"/>
            <a:endParaRPr lang="pl-PL" altLang="en-US">
              <a:latin typeface="Roboto Condensed" panose="02000000000000000000" charset="0"/>
            </a:endParaRPr>
          </a:p>
          <a:p>
            <a:pPr algn="ctr"/>
            <a:endParaRPr lang="pl-PL" altLang="en-US">
              <a:latin typeface="Roboto Condensed" panose="02000000000000000000" charset="0"/>
            </a:endParaRPr>
          </a:p>
          <a:p>
            <a:pPr algn="ctr"/>
            <a:r>
              <a:rPr lang="pl-PL" altLang="en-US">
                <a:latin typeface="Roboto Condensed" panose="02000000000000000000" charset="0"/>
              </a:rPr>
              <a:t>Modliszewice, 5-6.03.2019 r.</a:t>
            </a:r>
            <a:endParaRPr lang="pl-PL" altLang="en-US">
              <a:latin typeface="Roboto Condensed" panose="02000000000000000000" charset="0"/>
            </a:endParaRPr>
          </a:p>
          <a:p>
            <a:pPr algn="ctr"/>
            <a:endParaRPr lang="pl-PL" altLang="en-US">
              <a:latin typeface="Roboto Condensed" panose="02000000000000000000" charset="0"/>
            </a:endParaRPr>
          </a:p>
          <a:p>
            <a:pPr algn="ctr"/>
            <a:endParaRPr lang="pl-PL" altLang="en-US">
              <a:latin typeface="Roboto Condensed" panose="02000000000000000000" charset="0"/>
            </a:endParaRPr>
          </a:p>
          <a:p>
            <a:pPr algn="ctr"/>
            <a:r>
              <a:rPr lang="pl-PL" altLang="en-US" sz="6000">
                <a:latin typeface="Roboto Condensed" panose="02000000000000000000" charset="0"/>
              </a:rPr>
              <a:t>Witamy!</a:t>
            </a:r>
            <a:endParaRPr lang="pl-PL" altLang="en-US" sz="6000">
              <a:latin typeface="Roboto Condensed" panose="02000000000000000000"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989455"/>
            <a:ext cx="9965055" cy="3107690"/>
          </a:xfrm>
          <a:prstGeom prst="rect">
            <a:avLst/>
          </a:prstGeom>
          <a:noFill/>
        </p:spPr>
        <p:txBody>
          <a:bodyPr wrap="square" rtlCol="0">
            <a:spAutoFit/>
          </a:bodyPr>
          <a:p>
            <a:pPr algn="just"/>
            <a:r>
              <a:rPr lang="pl-PL" altLang="en-US" sz="2800" b="1">
                <a:latin typeface="Roboto Condensed" panose="02000000000000000000" charset="0"/>
              </a:rPr>
              <a:t>Do podstawowych strategii promocyjnych należą:</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 reklama (element promotion mix),</a:t>
            </a:r>
            <a:endParaRPr lang="pl-PL" altLang="en-US" sz="2800">
              <a:latin typeface="Roboto Condensed" panose="02000000000000000000" charset="0"/>
            </a:endParaRPr>
          </a:p>
          <a:p>
            <a:pPr algn="just"/>
            <a:r>
              <a:rPr lang="pl-PL" altLang="en-US" sz="2800">
                <a:latin typeface="Roboto Condensed" panose="02000000000000000000" charset="0"/>
              </a:rPr>
              <a:t>- sprzedaż osobista,</a:t>
            </a:r>
            <a:endParaRPr lang="pl-PL" altLang="en-US" sz="2800">
              <a:latin typeface="Roboto Condensed" panose="02000000000000000000" charset="0"/>
            </a:endParaRPr>
          </a:p>
          <a:p>
            <a:pPr algn="just"/>
            <a:r>
              <a:rPr lang="pl-PL" altLang="en-US" sz="2800">
                <a:latin typeface="Roboto Condensed" panose="02000000000000000000" charset="0"/>
              </a:rPr>
              <a:t>- promocja handlowa i promocja konsumencka,</a:t>
            </a:r>
            <a:endParaRPr lang="pl-PL" altLang="en-US" sz="2800">
              <a:latin typeface="Roboto Condensed" panose="02000000000000000000" charset="0"/>
            </a:endParaRPr>
          </a:p>
          <a:p>
            <a:pPr algn="just"/>
            <a:r>
              <a:rPr lang="pl-PL" altLang="en-US" sz="2800">
                <a:latin typeface="Roboto Condensed" panose="02000000000000000000" charset="0"/>
              </a:rPr>
              <a:t>- propaganda gospodarcza (public relations) i "rozgłos" (publicity)</a:t>
            </a:r>
            <a:endParaRPr lang="pl-PL" altLang="en-US" sz="2800">
              <a:latin typeface="Roboto Condensed" panose="02000000000000000000" charset="0"/>
            </a:endParaRPr>
          </a:p>
          <a:p>
            <a:pPr algn="just"/>
            <a:r>
              <a:rPr lang="pl-PL" altLang="en-US" sz="2800">
                <a:latin typeface="Roboto Condensed" panose="02000000000000000000" charset="0"/>
              </a:rPr>
              <a:t>- promotion mix.</a:t>
            </a:r>
            <a:endParaRPr lang="pl-PL" altLang="en-US" sz="2800">
              <a:latin typeface="Roboto Condensed" panose="02000000000000000000"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2091055"/>
            <a:ext cx="9965055" cy="2676525"/>
          </a:xfrm>
          <a:prstGeom prst="rect">
            <a:avLst/>
          </a:prstGeom>
          <a:noFill/>
        </p:spPr>
        <p:txBody>
          <a:bodyPr wrap="square" rtlCol="0">
            <a:spAutoFit/>
          </a:bodyPr>
          <a:p>
            <a:pPr algn="just"/>
            <a:r>
              <a:rPr lang="pl-PL" altLang="en-US" sz="2800" b="1" u="sng">
                <a:latin typeface="Roboto Condensed" panose="02000000000000000000" charset="0"/>
                <a:sym typeface="+mn-ea"/>
              </a:rPr>
              <a:t>Komunikacja marketingowa to nie to samo co promocja. </a:t>
            </a:r>
            <a:endParaRPr lang="pl-PL" altLang="en-US" sz="2800" b="1" u="sng">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b="1">
                <a:latin typeface="Roboto Condensed" panose="02000000000000000000" charset="0"/>
                <a:sym typeface="+mn-ea"/>
              </a:rPr>
              <a:t>Promocję</a:t>
            </a:r>
            <a:r>
              <a:rPr lang="pl-PL" altLang="en-US" sz="2800">
                <a:latin typeface="Roboto Condensed" panose="02000000000000000000" charset="0"/>
                <a:sym typeface="+mn-ea"/>
              </a:rPr>
              <a:t> zdefiniowano jako działanie polegające na jednostronnym przepływie informacji, od sprzedawcy do odbiory, podczas gdy </a:t>
            </a:r>
            <a:r>
              <a:rPr lang="pl-PL" altLang="en-US" sz="2800" b="1">
                <a:latin typeface="Roboto Condensed" panose="02000000000000000000" charset="0"/>
                <a:sym typeface="+mn-ea"/>
              </a:rPr>
              <a:t>komunikacja marketingowa</a:t>
            </a:r>
            <a:r>
              <a:rPr lang="pl-PL" altLang="en-US" sz="2800">
                <a:latin typeface="Roboto Condensed" panose="02000000000000000000" charset="0"/>
                <a:sym typeface="+mn-ea"/>
              </a:rPr>
              <a:t> polega na wzajemnej wymianie informacji pomiędzy przedsiębiorstwem, a klientem. </a:t>
            </a:r>
            <a:endParaRPr lang="pl-PL" altLang="en-US" sz="2800">
              <a:latin typeface="Roboto Condensed" panose="02000000000000000000" charset="0"/>
              <a:sym typeface="+mn-ea"/>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177165"/>
            <a:ext cx="9965055" cy="6123940"/>
          </a:xfrm>
          <a:prstGeom prst="rect">
            <a:avLst/>
          </a:prstGeom>
          <a:noFill/>
        </p:spPr>
        <p:txBody>
          <a:bodyPr wrap="square" rtlCol="0">
            <a:spAutoFit/>
          </a:bodyPr>
          <a:p>
            <a:pPr algn="just"/>
            <a:r>
              <a:rPr lang="pl-PL" altLang="en-US" sz="2800" b="1">
                <a:latin typeface="Roboto Condensed" panose="02000000000000000000" charset="0"/>
                <a:sym typeface="+mn-ea"/>
              </a:rPr>
              <a:t>W marketingu wyróżnia się dwa rodzaje komunikacji:</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a:t>
            </a:r>
            <a:r>
              <a:rPr lang="pl-PL" altLang="en-US" sz="2800" b="1">
                <a:latin typeface="Roboto Condensed" panose="02000000000000000000" charset="0"/>
                <a:sym typeface="+mn-ea"/>
              </a:rPr>
              <a:t>komunikację formalną</a:t>
            </a:r>
            <a:r>
              <a:rPr lang="pl-PL" altLang="en-US" sz="2800">
                <a:latin typeface="Roboto Condensed" panose="02000000000000000000" charset="0"/>
                <a:sym typeface="+mn-ea"/>
              </a:rPr>
              <a:t> - utożsamianą zwykle z działaniami promocyjnymi firmy (reklamą i promocją bezpośrednią, sales promotion czy public relations), cechą określającą ten sposób komunikacji jest planowość,</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b="1">
                <a:latin typeface="Roboto Condensed" panose="02000000000000000000" charset="0"/>
                <a:sym typeface="+mn-ea"/>
              </a:rPr>
              <a:t>- komunikację nieformalną</a:t>
            </a:r>
            <a:r>
              <a:rPr lang="pl-PL" altLang="en-US" sz="2800">
                <a:latin typeface="Roboto Condensed" panose="02000000000000000000" charset="0"/>
                <a:sym typeface="+mn-ea"/>
              </a:rPr>
              <a:t> - gdzie działania są niezaplanowane i odbywają się w sposób ciągły, obejmuje wszystkie działania podejmowane przez organizację oprócz promocji, które mają na celu przekazanie informacji o firmie i jej ofercie, zalicza się do niej wszelkie komunikaty związane z firmą, produktem i jego opakowaniem, ceną i warunkami jego sprzedaży, zasobami organizacji czy zachowaniem pracowników.</a:t>
            </a:r>
            <a:endParaRPr lang="pl-PL" altLang="en-US" sz="2800">
              <a:latin typeface="Roboto Condensed" panose="02000000000000000000" charset="0"/>
              <a:sym typeface="+mn-ea"/>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250" y="187515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Zintegrowana komunikacja marketingowa </a:t>
            </a:r>
            <a:r>
              <a:rPr lang="pl-PL" altLang="en-US" sz="2800">
                <a:latin typeface="Roboto Condensed" panose="02000000000000000000" charset="0"/>
                <a:sym typeface="+mn-ea"/>
              </a:rPr>
              <a:t>obejmuje dialog przedsiębiorstwa z jego otoczeniem i składa się na nią zarówno komunikacja formalna, jak i nieformalna. Jest to proces integracji i koordynacji narzędzi wykorzystywanych w komunikowaniu firmy z otoczeniem, jak i kanałów komunikacyjnych w celu przekazania jasnych i konkretnych informacji o firmie lub oferowanych przez nią produktach czy usługach.</a:t>
            </a:r>
            <a:endParaRPr lang="pl-PL" altLang="en-US" sz="2800">
              <a:latin typeface="Roboto Condensed" panose="02000000000000000000" charset="0"/>
              <a:sym typeface="+mn-ea"/>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250" y="122872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Komunikacja marketingowa jako instrument służący realizacji określonych celów</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b="1">
                <a:latin typeface="Roboto Condensed" panose="02000000000000000000" charset="0"/>
                <a:sym typeface="+mn-ea"/>
              </a:rPr>
              <a:t>Komunikacja marketingowa jest integralną częścią strategii marketingowej organizacji</a:t>
            </a:r>
            <a:r>
              <a:rPr lang="pl-PL" altLang="en-US" sz="2800">
                <a:latin typeface="Roboto Condensed" panose="02000000000000000000" charset="0"/>
                <a:sym typeface="+mn-ea"/>
              </a:rPr>
              <a:t> i wykorzystywana jest jako instrument służący realizacji określonych celów. Można wyróżnić następujące jej cele:</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przypominanie,</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informowanie,</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przekonywanie.</a:t>
            </a:r>
            <a:endParaRPr lang="pl-PL" altLang="en-US" sz="2800">
              <a:latin typeface="Roboto Condensed" panose="02000000000000000000" charset="0"/>
              <a:sym typeface="+mn-ea"/>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0470" y="1659890"/>
            <a:ext cx="9965055" cy="3538220"/>
          </a:xfrm>
          <a:prstGeom prst="rect">
            <a:avLst/>
          </a:prstGeom>
          <a:noFill/>
        </p:spPr>
        <p:txBody>
          <a:bodyPr wrap="square" rtlCol="0">
            <a:spAutoFit/>
          </a:bodyPr>
          <a:p>
            <a:pPr algn="just"/>
            <a:r>
              <a:rPr lang="pl-PL" altLang="en-US" sz="2800">
                <a:latin typeface="Roboto Condensed" panose="02000000000000000000" charset="0"/>
                <a:sym typeface="+mn-ea"/>
              </a:rPr>
              <a:t>Realizacja powyższych celów sprowadza się do budowania odpowiedniej świadomości klienta, poprzez prowadzenie w ramach każdego z nich następujących działań:</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informowanie klienta o oferowanym towarze, miejscu, gdzie może go zakupić na najlepszych dla niego warunkach,</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przekonywaniu go do zakupu określonego dobra, poprzez przedstawianie mu korzyści płynących z zakupu,</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-zwracanie uwagi klienta na produkt oraz ciągłe przypominanie o nim.</a:t>
            </a:r>
            <a:endParaRPr lang="pl-PL" altLang="en-US" sz="2800">
              <a:latin typeface="Roboto Condensed" panose="02000000000000000000" charset="0"/>
              <a:sym typeface="+mn-ea"/>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0470" y="2192020"/>
            <a:ext cx="9965055" cy="2245360"/>
          </a:xfrm>
          <a:prstGeom prst="rect">
            <a:avLst/>
          </a:prstGeom>
          <a:noFill/>
        </p:spPr>
        <p:txBody>
          <a:bodyPr wrap="square" rtlCol="0">
            <a:spAutoFit/>
          </a:bodyPr>
          <a:p>
            <a:pPr algn="just"/>
            <a:r>
              <a:rPr lang="pl-PL" altLang="en-US" sz="2800">
                <a:latin typeface="Roboto Condensed" panose="02000000000000000000" charset="0"/>
                <a:sym typeface="+mn-ea"/>
              </a:rPr>
              <a:t>W komunikacji marketingowej wykorzystuje się szereg zróżnicowanych instrumentów, które mają zarówno wady jak i zalety, dlatego nie każdy z nich ma zastosowanie dla tej samej sytuacji. Do instrumentów tych należą przykładowo </a:t>
            </a:r>
            <a:r>
              <a:rPr lang="pl-PL" altLang="en-US" sz="2800" b="1">
                <a:latin typeface="Roboto Condensed" panose="02000000000000000000" charset="0"/>
                <a:sym typeface="+mn-ea"/>
              </a:rPr>
              <a:t>reklama</a:t>
            </a:r>
            <a:r>
              <a:rPr lang="pl-PL" altLang="en-US" sz="2800" b="1">
                <a:latin typeface="Roboto Condensed" panose="02000000000000000000" charset="0"/>
                <a:sym typeface="+mn-ea"/>
              </a:rPr>
              <a:t> i sprzedaż osobista, marketing bezpośredni, czy sponsoring</a:t>
            </a:r>
            <a:r>
              <a:rPr lang="pl-PL" altLang="en-US" sz="2800">
                <a:latin typeface="Roboto Condensed" panose="02000000000000000000" charset="0"/>
                <a:sym typeface="+mn-ea"/>
              </a:rPr>
              <a:t>.</a:t>
            </a:r>
            <a:endParaRPr lang="pl-PL" altLang="en-US" sz="2800">
              <a:latin typeface="Roboto Condensed" panose="02000000000000000000" charset="0"/>
              <a:sym typeface="+mn-ea"/>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84095" y="2552700"/>
            <a:ext cx="7913370" cy="1753235"/>
          </a:xfrm>
          <a:prstGeom prst="rect">
            <a:avLst/>
          </a:prstGeom>
          <a:noFill/>
        </p:spPr>
        <p:txBody>
          <a:bodyPr wrap="square" rtlCol="0">
            <a:spAutoFit/>
          </a:bodyPr>
          <a:p>
            <a:pPr algn="ctr"/>
            <a:r>
              <a:rPr lang="pl-PL" altLang="en-US" sz="5400">
                <a:latin typeface="Roboto Condensed" panose="02000000000000000000" charset="0"/>
              </a:rPr>
              <a:t>Elementy procesu komunikacji marketingowej</a:t>
            </a:r>
            <a:endParaRPr lang="pl-PL" altLang="en-US" sz="5400">
              <a:latin typeface="Roboto Condensed" panose="02000000000000000000"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250" y="153606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Na proces komunikacji marketingowej składają się następujące elementy: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b="1">
                <a:latin typeface="Roboto Condensed" panose="02000000000000000000" charset="0"/>
                <a:sym typeface="+mn-ea"/>
              </a:rPr>
              <a:t>Nadawca i odbiorca, jako strony biorące udział w procesie komunikacji</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Nadawcą jest zwykle osoba lub przedsiębiorstwo, która przekazuje pewien komunikat do odbiorcy. Odbiorcą jest z kolei konsument, nabywający dobra lub usługi, w celu zaspokojenia swoich potrzeb. Wspólnota potrzeb i interesów jest ogniwem łączącym obie strony.</a:t>
            </a:r>
            <a:endParaRPr lang="pl-PL" altLang="en-US" sz="2800">
              <a:latin typeface="Roboto Condensed" panose="02000000000000000000" charset="0"/>
              <a:sym typeface="+mn-ea"/>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1105" y="110426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Przekaz, czyli informacje wysyłane i pozyskiwane przez organizacje</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Przekaz jest centralnym elementem procesu komunikacji i ma na celu wywołanie określonego zachowania po stronie odbiorców, na skutek informacji jakie dopływają do nich od nadawcy komunikatu, czyli od przedsiębiorstwa lub innej jednostki. Ważne jest poprawne skonstruowanie komunikatu, uwzględniające wyniki aktualnych badań marketingowych i potrzeb odbiorców. Na przekaz składają się znaczenia i symbole, odpowiednia forma i organizacja przekazu, dostosowana do jego odbiorcy oraz proces kodowania informacji przez nadawcę i ich dekodowanie przez odbiorcę.</a:t>
            </a:r>
            <a:endParaRPr lang="pl-PL" altLang="en-US" sz="2800">
              <a:latin typeface="Roboto Condensed" panose="02000000000000000000" charset="0"/>
              <a:sym typeface="+mn-ea"/>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187515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Kanały przekazu</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Jest to droga, jaką musi przebyć przekaz, aby dotrzeć od nadawcy informacji do jego potencjalnego odbiorcy. Możemy mówić o komunikowaniu bezpośrednim (face-to-face), gdzie wykorzystywane są zmysły, takie jak: słuch, wzrok, dotyk, zapach, czy smak oraz o komunikowaniu pośrednim, gdzie istotną rolę odgrywają środki masowego przekazu (radio, telewizja, Internet).</a:t>
            </a:r>
            <a:endParaRPr lang="pl-PL" altLang="en-US" sz="2800">
              <a:latin typeface="Roboto Condensed" panose="02000000000000000000" charset="0"/>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52550" y="1316355"/>
            <a:ext cx="9965055" cy="3969385"/>
          </a:xfrm>
          <a:prstGeom prst="rect">
            <a:avLst/>
          </a:prstGeom>
          <a:noFill/>
        </p:spPr>
        <p:txBody>
          <a:bodyPr wrap="square" rtlCol="0">
            <a:spAutoFit/>
          </a:bodyPr>
          <a:p>
            <a:pPr algn="just"/>
            <a:r>
              <a:rPr lang="pl-PL" altLang="en-US" sz="2800" b="1">
                <a:latin typeface="Roboto Condensed" panose="02000000000000000000" charset="0"/>
              </a:rPr>
              <a:t>Reklama, </a:t>
            </a:r>
            <a:r>
              <a:rPr lang="pl-PL" altLang="en-US" sz="2800">
                <a:latin typeface="Roboto Condensed" panose="02000000000000000000" charset="0"/>
              </a:rPr>
              <a:t>czyli każda płatna forma nieosobowego przedstawiania i popierania idei, produktów lub usług przez danego nadawcę. Przedsiębiorstwo posługuje się reklamą w celu poinformowania klientów o aktualnej ofercie a także zachęcenia do skorzystania z tej oferty.</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Charakterystyczne cechy reklamy:</a:t>
            </a:r>
            <a:endParaRPr lang="pl-PL" altLang="en-US" sz="2800" b="1">
              <a:latin typeface="Roboto Condensed" panose="02000000000000000000" charset="0"/>
            </a:endParaRPr>
          </a:p>
          <a:p>
            <a:pPr algn="just"/>
            <a:r>
              <a:rPr lang="pl-PL" altLang="en-US" sz="2800">
                <a:latin typeface="Roboto Condensed" panose="02000000000000000000" charset="0"/>
              </a:rPr>
              <a:t>- odpłatność,</a:t>
            </a:r>
            <a:endParaRPr lang="pl-PL" altLang="en-US" sz="2800">
              <a:latin typeface="Roboto Condensed" panose="02000000000000000000" charset="0"/>
            </a:endParaRPr>
          </a:p>
          <a:p>
            <a:pPr algn="just"/>
            <a:r>
              <a:rPr lang="pl-PL" altLang="en-US" sz="2800">
                <a:latin typeface="Roboto Condensed" panose="02000000000000000000" charset="0"/>
              </a:rPr>
              <a:t>- pośredni kontakt z klientem.</a:t>
            </a:r>
            <a:endParaRPr lang="pl-PL" altLang="en-US" sz="2800">
              <a:latin typeface="Roboto Condensed" panose="02000000000000000000"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122872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Szumy, powodujące zakłócenia w komunikacji</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Są to wszystkie zakłócenia, które utrudniają lub uniemożliwiają prawidłowe zrozumienie i percepcję komunikatu. Zakłócenia mogą mieć różny charakter i przyczyny, stąd mówi się o szumach semantycznych (niedostosowanie języka formy przekazu lub jego stylu do indywidualnych uwarunkowań odbiorcy), zewnętrznych (zakłócenia pochodzące z bezpośredniego otoczenia nadawcy i odbiorcy, na które nie mają oni żadnego wpływu, np. temperatura lub hałas) i wewnętrznych (związanych z osobistymi cechami uczestników komunikacji).</a:t>
            </a:r>
            <a:endParaRPr lang="pl-PL" altLang="en-US" sz="2800">
              <a:latin typeface="Roboto Condensed" panose="02000000000000000000" charset="0"/>
              <a:sym typeface="+mn-ea"/>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2306320"/>
            <a:ext cx="9965055" cy="2245360"/>
          </a:xfrm>
          <a:prstGeom prst="rect">
            <a:avLst/>
          </a:prstGeom>
          <a:noFill/>
        </p:spPr>
        <p:txBody>
          <a:bodyPr wrap="square" rtlCol="0">
            <a:spAutoFit/>
          </a:bodyPr>
          <a:p>
            <a:pPr algn="just"/>
            <a:r>
              <a:rPr lang="pl-PL" altLang="en-US" sz="2800" b="1">
                <a:latin typeface="Roboto Condensed" panose="02000000000000000000" charset="0"/>
                <a:sym typeface="+mn-ea"/>
              </a:rPr>
              <a:t>Sprzężenie zwrotne, czyli informacja zwrotna</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Komunikowanie ma na celu wywołanie odpowiedniego zachowania na stronie odbiorcy, w tym celu zwykle stosowana jest perswazja, jako metoda bazująca na psychologii społecznej, której rezultatem jest wywołanie określonej zmiany w postawach odbiorców.</a:t>
            </a:r>
            <a:endParaRPr lang="pl-PL" altLang="en-US" sz="2800">
              <a:latin typeface="Roboto Condensed" panose="02000000000000000000" charset="0"/>
              <a:sym typeface="+mn-ea"/>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84095" y="2552700"/>
            <a:ext cx="7913370" cy="1753235"/>
          </a:xfrm>
          <a:prstGeom prst="rect">
            <a:avLst/>
          </a:prstGeom>
          <a:noFill/>
        </p:spPr>
        <p:txBody>
          <a:bodyPr wrap="square" rtlCol="0">
            <a:spAutoFit/>
          </a:bodyPr>
          <a:p>
            <a:pPr algn="ctr"/>
            <a:r>
              <a:rPr lang="pl-PL" altLang="en-US" sz="5400">
                <a:latin typeface="Roboto Condensed" panose="02000000000000000000" charset="0"/>
              </a:rPr>
              <a:t>Cechy komunikacji marketingowej</a:t>
            </a:r>
            <a:endParaRPr lang="pl-PL" altLang="en-US" sz="5400">
              <a:latin typeface="Roboto Condensed" panose="02000000000000000000" charset="0"/>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751840"/>
            <a:ext cx="9965055" cy="5354320"/>
          </a:xfrm>
          <a:prstGeom prst="rect">
            <a:avLst/>
          </a:prstGeom>
          <a:noFill/>
        </p:spPr>
        <p:txBody>
          <a:bodyPr wrap="square" rtlCol="0">
            <a:spAutoFit/>
          </a:bodyPr>
          <a:p>
            <a:pPr algn="just"/>
            <a:r>
              <a:rPr lang="pl-PL" altLang="en-US" sz="2800" b="1">
                <a:latin typeface="Roboto Condensed" panose="02000000000000000000" charset="0"/>
                <a:sym typeface="+mn-ea"/>
              </a:rPr>
              <a:t>Komunikację marketingową charakteryzują następujące cechy: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600">
                <a:latin typeface="Roboto Condensed" panose="02000000000000000000" charset="0"/>
                <a:sym typeface="+mn-ea"/>
              </a:rPr>
              <a:t>- jest złożonym i zachodzącym ciągle procesem i realizowana jest na odpowiednim tle społecznym i kulturowym, polega na wzajemnej interakcji pomiędzy odbiorcą, a nadawcą,</a:t>
            </a:r>
            <a:endParaRPr lang="pl-PL" altLang="en-US" sz="2600">
              <a:latin typeface="Roboto Condensed" panose="02000000000000000000" charset="0"/>
              <a:sym typeface="+mn-ea"/>
            </a:endParaRPr>
          </a:p>
          <a:p>
            <a:pPr algn="just"/>
            <a:r>
              <a:rPr lang="pl-PL" altLang="en-US" sz="2600">
                <a:latin typeface="Roboto Condensed" panose="02000000000000000000" charset="0"/>
                <a:sym typeface="+mn-ea"/>
              </a:rPr>
              <a:t>- jest działaniem ukierunkowanym na osiągnięcie zamierzonego celu,</a:t>
            </a:r>
            <a:endParaRPr lang="pl-PL" altLang="en-US" sz="2600">
              <a:latin typeface="Roboto Condensed" panose="02000000000000000000" charset="0"/>
              <a:sym typeface="+mn-ea"/>
            </a:endParaRPr>
          </a:p>
          <a:p>
            <a:pPr algn="just"/>
            <a:r>
              <a:rPr lang="pl-PL" altLang="en-US" sz="2600">
                <a:latin typeface="Roboto Condensed" panose="02000000000000000000" charset="0"/>
                <a:sym typeface="+mn-ea"/>
              </a:rPr>
              <a:t>- ma charakter symboliczny, ponieważ wykorzystuje się w niej znaki i symbole,</a:t>
            </a:r>
            <a:endParaRPr lang="pl-PL" altLang="en-US" sz="2600">
              <a:latin typeface="Roboto Condensed" panose="02000000000000000000" charset="0"/>
              <a:sym typeface="+mn-ea"/>
            </a:endParaRPr>
          </a:p>
          <a:p>
            <a:pPr algn="just"/>
            <a:r>
              <a:rPr lang="pl-PL" altLang="en-US" sz="2600">
                <a:latin typeface="Roboto Condensed" panose="02000000000000000000" charset="0"/>
                <a:sym typeface="+mn-ea"/>
              </a:rPr>
              <a:t>- jest nieodłącznym elementem funkcjonowania każdej jednostki - nie można się nie komunikować,</a:t>
            </a:r>
            <a:endParaRPr lang="pl-PL" altLang="en-US" sz="2600">
              <a:latin typeface="Roboto Condensed" panose="02000000000000000000" charset="0"/>
              <a:sym typeface="+mn-ea"/>
            </a:endParaRPr>
          </a:p>
          <a:p>
            <a:pPr algn="just"/>
            <a:r>
              <a:rPr lang="pl-PL" altLang="en-US" sz="2600">
                <a:latin typeface="Roboto Condensed" panose="02000000000000000000" charset="0"/>
                <a:sym typeface="+mn-ea"/>
              </a:rPr>
              <a:t>- służy opisywaniu rzeczywistości, dlatego zwykle ma charakter kreatywny,</a:t>
            </a:r>
            <a:endParaRPr lang="pl-PL" altLang="en-US" sz="2600">
              <a:latin typeface="Roboto Condensed" panose="02000000000000000000" charset="0"/>
              <a:sym typeface="+mn-ea"/>
            </a:endParaRPr>
          </a:p>
          <a:p>
            <a:pPr algn="just"/>
            <a:r>
              <a:rPr lang="pl-PL" altLang="en-US" sz="2600">
                <a:latin typeface="Roboto Condensed" panose="02000000000000000000" charset="0"/>
                <a:sym typeface="+mn-ea"/>
              </a:rPr>
              <a:t>- oprócz tego ma charakter dynamiczny i polega na równoczesnym przyjmowaniu, rozumieniu i interpretacji napływających informacji.</a:t>
            </a:r>
            <a:endParaRPr lang="pl-PL" altLang="en-US" sz="2600">
              <a:latin typeface="Roboto Condensed" panose="02000000000000000000" charset="0"/>
              <a:sym typeface="+mn-ea"/>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8565" y="2967990"/>
            <a:ext cx="9755505" cy="922020"/>
          </a:xfrm>
          <a:prstGeom prst="rect">
            <a:avLst/>
          </a:prstGeom>
          <a:noFill/>
        </p:spPr>
        <p:txBody>
          <a:bodyPr wrap="square" rtlCol="0">
            <a:spAutoFit/>
          </a:bodyPr>
          <a:p>
            <a:pPr algn="ctr"/>
            <a:r>
              <a:rPr lang="pl-PL" altLang="en-US" sz="5400">
                <a:latin typeface="Roboto Condensed" panose="02000000000000000000" charset="0"/>
              </a:rPr>
              <a:t>5. Psychologia reklamy</a:t>
            </a:r>
            <a:endParaRPr lang="pl-PL" altLang="en-US" sz="5400">
              <a:latin typeface="Roboto Condensed" panose="02000000000000000000"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2306320"/>
            <a:ext cx="9965055" cy="2245360"/>
          </a:xfrm>
          <a:prstGeom prst="rect">
            <a:avLst/>
          </a:prstGeom>
          <a:noFill/>
        </p:spPr>
        <p:txBody>
          <a:bodyPr wrap="square" rtlCol="0">
            <a:spAutoFit/>
          </a:bodyPr>
          <a:p>
            <a:pPr algn="just"/>
            <a:r>
              <a:rPr lang="pl-PL" altLang="en-US" sz="2800">
                <a:latin typeface="Roboto Condensed" panose="02000000000000000000" charset="0"/>
                <a:sym typeface="+mn-ea"/>
              </a:rPr>
              <a:t>Przedsiębiorcy muszą liczyć się z tym, że przynajmniej część z zainwestowanych pieniędzy w reklamę nie znajdzie odzwierciedlenia w dochodzie ze sprzedaży.</a:t>
            </a:r>
            <a:r>
              <a:rPr lang="pl-PL" altLang="en-US" sz="2800" b="1">
                <a:latin typeface="Roboto Condensed" panose="02000000000000000000" charset="0"/>
                <a:sym typeface="+mn-ea"/>
              </a:rPr>
              <a:t> Jednak przestrzegając pewnych zasad, z dziedziny psychologii i badań rynku, można ocalić przynajmniej część z wydanej sumy. </a:t>
            </a:r>
            <a:endParaRPr lang="pl-PL" altLang="en-US" sz="2800" b="1">
              <a:latin typeface="Roboto Condensed" panose="02000000000000000000" charset="0"/>
              <a:sym typeface="+mn-ea"/>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2306320"/>
            <a:ext cx="9965055" cy="2245360"/>
          </a:xfrm>
          <a:prstGeom prst="rect">
            <a:avLst/>
          </a:prstGeom>
          <a:noFill/>
        </p:spPr>
        <p:txBody>
          <a:bodyPr wrap="square" rtlCol="0">
            <a:spAutoFit/>
          </a:bodyPr>
          <a:p>
            <a:pPr algn="just"/>
            <a:r>
              <a:rPr lang="pl-PL" altLang="en-US" sz="2800" b="1">
                <a:latin typeface="Roboto Condensed" panose="02000000000000000000" charset="0"/>
                <a:sym typeface="+mn-ea"/>
              </a:rPr>
              <a:t>Jednym z najważniejszych aspektów jest to, aby nasze ogłoszenie, plakat czy film promocyjny został zauważony przez odbiorców.</a:t>
            </a:r>
            <a:r>
              <a:rPr lang="pl-PL" altLang="en-US" sz="2800">
                <a:latin typeface="Roboto Condensed" panose="02000000000000000000" charset="0"/>
                <a:sym typeface="+mn-ea"/>
              </a:rPr>
              <a:t> Wydaje się to nietrudnym zadaniem, jednak gdy zastanowimy się nad swoim spostrzeganiem otoczenia, możemy dojść do wniosku, że nie zauważamy sporej ilości otaczających nas informacji.</a:t>
            </a:r>
            <a:endParaRPr lang="pl-PL" altLang="en-US" sz="2800">
              <a:latin typeface="Roboto Condensed" panose="02000000000000000000" charset="0"/>
              <a:sym typeface="+mn-ea"/>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2306320"/>
            <a:ext cx="9965055" cy="2245360"/>
          </a:xfrm>
          <a:prstGeom prst="rect">
            <a:avLst/>
          </a:prstGeom>
          <a:noFill/>
        </p:spPr>
        <p:txBody>
          <a:bodyPr wrap="square" rtlCol="0">
            <a:spAutoFit/>
          </a:bodyPr>
          <a:p>
            <a:pPr algn="just"/>
            <a:r>
              <a:rPr lang="pl-PL" altLang="en-US" sz="2800" b="1">
                <a:latin typeface="Roboto Condensed" panose="02000000000000000000" charset="0"/>
                <a:sym typeface="+mn-ea"/>
              </a:rPr>
              <a:t>Jak skonstruować przekaz reklamowy, aby skłonić odbiorców do zwrócenia na niego uwagi? </a:t>
            </a:r>
            <a:r>
              <a:rPr lang="pl-PL" altLang="en-US" sz="2800">
                <a:latin typeface="Roboto Condensed" panose="02000000000000000000" charset="0"/>
                <a:sym typeface="+mn-ea"/>
              </a:rPr>
              <a:t>Ludzie przetwarzają informacje, z którymi się stykają, dość wybiórczo. Dzięki tym właściwościom naszego spostrzegania potrafimy sprawnie funkcjonować w świecie, który bez ustanku bombarduje nas informacjami.</a:t>
            </a:r>
            <a:endParaRPr lang="pl-PL" altLang="en-US" sz="2800">
              <a:latin typeface="Roboto Condensed" panose="02000000000000000000" charset="0"/>
              <a:sym typeface="+mn-ea"/>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122872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opisuje dwa procesy, które wpływają na to, co przykuwa naszą uwagę:</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1) </a:t>
            </a:r>
            <a:r>
              <a:rPr lang="pl-PL" altLang="en-US" sz="2800" b="1">
                <a:latin typeface="Roboto Condensed" panose="02000000000000000000" charset="0"/>
                <a:sym typeface="+mn-ea"/>
              </a:rPr>
              <a:t>Od potrzeby do zakupu </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tym przypadku zaczyna się od doświadczenia, które wywołuje w nas potrzebę, np. posiadania czegoś. Gdy doświadczymy czyli zauważymy będąc u kolegi jak realistycznie dokładny jest obraz w jego nowym telewizorze, istnieje duże prawdopodobieństwo, że zaczniemy marzyć o takim samym. Pod wpływem tego doświadczenia, będziemy z uwagą śledzić reklamy i ulotki sklepów RTV.</a:t>
            </a:r>
            <a:endParaRPr lang="pl-PL" altLang="en-US" sz="2800">
              <a:latin typeface="Roboto Condensed" panose="02000000000000000000" charset="0"/>
              <a:sym typeface="+mn-ea"/>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187515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2) Od obrazu do potrzeby </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tym przypadku, potrzebę posiadania czegoś, wzbudza przekaz reklamowy, zauważony dzięki użyciu w nim jednego z "wabików". Takimi "wabikami" dla naszych oczu są np. obrazy kojarzone z erotyką, które dodatkowo wzbudzają pozytywne emocje. Wizerunki małych dzieci, małych zwierząt (kociaków, szczeniaków) i obrazy nietypowe również przyciągają nasz wzrok.</a:t>
            </a:r>
            <a:endParaRPr lang="pl-PL" altLang="en-US" sz="2800">
              <a:latin typeface="Roboto Condensed" panose="02000000000000000000" charset="0"/>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302385"/>
            <a:ext cx="9965055" cy="3969385"/>
          </a:xfrm>
          <a:prstGeom prst="rect">
            <a:avLst/>
          </a:prstGeom>
          <a:noFill/>
        </p:spPr>
        <p:txBody>
          <a:bodyPr wrap="square" rtlCol="0">
            <a:spAutoFit/>
          </a:bodyPr>
          <a:p>
            <a:pPr algn="just"/>
            <a:r>
              <a:rPr lang="pl-PL" altLang="en-US" sz="2800" b="1">
                <a:latin typeface="Roboto Condensed" panose="02000000000000000000" charset="0"/>
              </a:rPr>
              <a:t>Skuteczna kampania reklamowa powinna cechować się:</a:t>
            </a:r>
            <a:endParaRPr lang="pl-PL" altLang="en-US" sz="2800" b="1">
              <a:latin typeface="Roboto Condensed" panose="02000000000000000000" charset="0"/>
            </a:endParaRPr>
          </a:p>
          <a:p>
            <a:pPr algn="just"/>
            <a:r>
              <a:rPr lang="pl-PL" altLang="en-US" sz="2800">
                <a:latin typeface="Roboto Condensed" panose="02000000000000000000" charset="0"/>
              </a:rPr>
              <a:t>- pewnością co do istnienia zapotrzebowania,</a:t>
            </a:r>
            <a:endParaRPr lang="pl-PL" altLang="en-US" sz="2800">
              <a:latin typeface="Roboto Condensed" panose="02000000000000000000" charset="0"/>
            </a:endParaRPr>
          </a:p>
          <a:p>
            <a:pPr algn="just"/>
            <a:r>
              <a:rPr lang="pl-PL" altLang="en-US" sz="2800">
                <a:latin typeface="Roboto Condensed" panose="02000000000000000000" charset="0"/>
              </a:rPr>
              <a:t>- zdefiniowaniem celów,</a:t>
            </a:r>
            <a:endParaRPr lang="pl-PL" altLang="en-US" sz="2800">
              <a:latin typeface="Roboto Condensed" panose="02000000000000000000" charset="0"/>
            </a:endParaRPr>
          </a:p>
          <a:p>
            <a:pPr algn="just"/>
            <a:r>
              <a:rPr lang="pl-PL" altLang="en-US" sz="2800">
                <a:latin typeface="Roboto Condensed" panose="02000000000000000000" charset="0"/>
              </a:rPr>
              <a:t>- użyciem właściwych środków,</a:t>
            </a:r>
            <a:endParaRPr lang="pl-PL" altLang="en-US" sz="2800">
              <a:latin typeface="Roboto Condensed" panose="02000000000000000000" charset="0"/>
            </a:endParaRPr>
          </a:p>
          <a:p>
            <a:pPr algn="just"/>
            <a:r>
              <a:rPr lang="pl-PL" altLang="en-US" sz="2800">
                <a:latin typeface="Roboto Condensed" panose="02000000000000000000" charset="0"/>
              </a:rPr>
              <a:t>- odpowiednim rozplanowaniem w czasie,</a:t>
            </a:r>
            <a:endParaRPr lang="pl-PL" altLang="en-US" sz="2800">
              <a:latin typeface="Roboto Condensed" panose="02000000000000000000" charset="0"/>
            </a:endParaRPr>
          </a:p>
          <a:p>
            <a:pPr algn="just"/>
            <a:r>
              <a:rPr lang="pl-PL" altLang="en-US" sz="2800">
                <a:latin typeface="Roboto Condensed" panose="02000000000000000000" charset="0"/>
              </a:rPr>
              <a:t>- właściwym projektem oraz,</a:t>
            </a:r>
            <a:endParaRPr lang="pl-PL" altLang="en-US" sz="2800">
              <a:latin typeface="Roboto Condensed" panose="02000000000000000000" charset="0"/>
            </a:endParaRPr>
          </a:p>
          <a:p>
            <a:pPr algn="just"/>
            <a:r>
              <a:rPr lang="pl-PL" altLang="en-US" sz="2800">
                <a:latin typeface="Roboto Condensed" panose="02000000000000000000" charset="0"/>
              </a:rPr>
              <a:t>- kontrolą rezultatów.</a:t>
            </a:r>
            <a:endParaRPr lang="pl-PL" altLang="en-US" sz="2800">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(do szczegółów dot. reklamy wrócimy w dalszej części szkolenia)</a:t>
            </a:r>
            <a:endParaRPr lang="pl-PL" altLang="en-US" sz="2800" b="1">
              <a:latin typeface="Roboto Condensed" panose="02000000000000000000" charset="0"/>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1875155"/>
            <a:ext cx="9965055" cy="2676525"/>
          </a:xfrm>
          <a:prstGeom prst="rect">
            <a:avLst/>
          </a:prstGeom>
          <a:noFill/>
        </p:spPr>
        <p:txBody>
          <a:bodyPr wrap="square" rtlCol="0">
            <a:spAutoFit/>
          </a:bodyPr>
          <a:p>
            <a:pPr algn="just"/>
            <a:r>
              <a:rPr lang="pl-PL" altLang="en-US" sz="2800">
                <a:latin typeface="Roboto Condensed" panose="02000000000000000000" charset="0"/>
                <a:sym typeface="+mn-ea"/>
              </a:rPr>
              <a:t>Oczywiście oprócz powyższych aspektów przekazu, warto zwrócić uwagę na wielkość formatu, umiejscowienie oraz oryginalną formę przekazu. Dodatkowym wzmocnieniem mogą być kolory lub akcent akustyczny, np. wpadająca w ucho melodia. Reklama powinna także wzbudzić zaangażowanie odbiorcy.</a:t>
            </a:r>
            <a:r>
              <a:rPr lang="pl-PL" altLang="en-US" sz="2800" b="1">
                <a:latin typeface="Roboto Condensed" panose="02000000000000000000" charset="0"/>
                <a:sym typeface="+mn-ea"/>
              </a:rPr>
              <a:t> A więc wzbudzić w nim osobiste odczucia. </a:t>
            </a:r>
            <a:endParaRPr lang="pl-PL" altLang="en-US" sz="2800" b="1">
              <a:latin typeface="Roboto Condensed" panose="02000000000000000000" charset="0"/>
              <a:sym typeface="+mn-ea"/>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1118870"/>
            <a:ext cx="9965055" cy="4399915"/>
          </a:xfrm>
          <a:prstGeom prst="rect">
            <a:avLst/>
          </a:prstGeom>
          <a:noFill/>
        </p:spPr>
        <p:txBody>
          <a:bodyPr wrap="square" rtlCol="0">
            <a:spAutoFit/>
          </a:bodyPr>
          <a:p>
            <a:pPr algn="just"/>
            <a:r>
              <a:rPr lang="pl-PL" altLang="en-US" sz="2800">
                <a:latin typeface="Roboto Condensed" panose="02000000000000000000" charset="0"/>
                <a:sym typeface="+mn-ea"/>
              </a:rPr>
              <a:t>To jak mocno odbiorca zaangażuje się w treść przekazu, wpłynie na głębokość przetwarzania przez niego informacji w nim zawartych. </a:t>
            </a:r>
            <a:r>
              <a:rPr lang="pl-PL" altLang="en-US" sz="2800" b="1">
                <a:latin typeface="Roboto Condensed" panose="02000000000000000000" charset="0"/>
                <a:sym typeface="+mn-ea"/>
              </a:rPr>
              <a:t>Produkty codziennego użycia nie wymagają od nas głębokiego zaangażowania, zatem nie będziemy analizować dokładnie ich wad i zalet.</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Inaczej jest w przypadku produktów luksusowych czy inwestycji, które przy złym wyborze mogą spowodować znaczne braki w naszych portfelach. </a:t>
            </a:r>
            <a:r>
              <a:rPr lang="pl-PL" altLang="en-US" sz="2800" b="1">
                <a:latin typeface="Roboto Condensed" panose="02000000000000000000" charset="0"/>
                <a:sym typeface="+mn-ea"/>
              </a:rPr>
              <a:t>Decyzje o ich zakupie poprzedzimy dokładnym przeglądem dostępnych informacji.</a:t>
            </a:r>
            <a:endParaRPr lang="pl-PL" altLang="en-US" sz="2800" b="1">
              <a:latin typeface="Roboto Condensed" panose="02000000000000000000" charset="0"/>
              <a:sym typeface="+mn-ea"/>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2225" y="187515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Poziom zaangażowania ma również wpływ na zaufanie do marki. </a:t>
            </a:r>
            <a:r>
              <a:rPr lang="pl-PL" altLang="en-US" sz="2800">
                <a:latin typeface="Roboto Condensed" panose="02000000000000000000" charset="0"/>
                <a:sym typeface="+mn-ea"/>
              </a:rPr>
              <a:t>Firmy, które reklamują produkty codziennego użytku, próbują wypromować swój produkt wiążąc go np. ze sponsoringiem sportu czy wykorzystują wizerunek znanych osób w swoich reklamach. Pozwala to na wykreowanie następującego efektu: jeśli podziwiam sportowca lub piosenkarkę, a on/ona używa codziennie tej pasty do zębów, to ja, jeśli chcę być taki jak on/ona, powinienem używać tej samej pasty.</a:t>
            </a:r>
            <a:endParaRPr lang="pl-PL" altLang="en-US" sz="2800">
              <a:latin typeface="Roboto Condensed" panose="02000000000000000000" charset="0"/>
              <a:sym typeface="+mn-ea"/>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2225" y="150304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Aby skłonić klienta do kupna danego towaru należy zadbać o to, by treść reklamy pozostała mu w pamięci.</a:t>
            </a:r>
            <a:r>
              <a:rPr lang="pl-PL" altLang="en-US" sz="2800">
                <a:latin typeface="Roboto Condensed" panose="02000000000000000000" charset="0"/>
                <a:sym typeface="+mn-ea"/>
              </a:rPr>
              <a:t> Najłatwiejszym, choć zarazem drogim sposobem na to jest częste jej powtarzanie. Często ukazująca się reklama zostanie w pamięci odbiorcy niezależnie od tego, czy jest ciekawa czy nie. Dobrym sposobem na zapamiętanie jest również użycie środków związanych z emocjami. Takimi środkami mogą być: humor, erotyczne skojarzenia, wpadająca w ucho melodia lub piękny obraz.</a:t>
            </a:r>
            <a:endParaRPr lang="pl-PL" altLang="en-US" sz="2800">
              <a:latin typeface="Roboto Condensed" panose="02000000000000000000" charset="0"/>
              <a:sym typeface="+mn-ea"/>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2225" y="2090420"/>
            <a:ext cx="9965055" cy="2676525"/>
          </a:xfrm>
          <a:prstGeom prst="rect">
            <a:avLst/>
          </a:prstGeom>
          <a:noFill/>
        </p:spPr>
        <p:txBody>
          <a:bodyPr wrap="square" rtlCol="0">
            <a:spAutoFit/>
          </a:bodyPr>
          <a:p>
            <a:pPr algn="just"/>
            <a:r>
              <a:rPr lang="pl-PL" altLang="en-US" sz="2800" b="1">
                <a:latin typeface="Roboto Condensed" panose="02000000000000000000" charset="0"/>
                <a:sym typeface="+mn-ea"/>
              </a:rPr>
              <a:t>Również negatywne emocje mogą być wykorzystywane w reklamie:</a:t>
            </a:r>
            <a:r>
              <a:rPr lang="pl-PL" altLang="en-US" sz="2800">
                <a:latin typeface="Roboto Condensed" panose="02000000000000000000" charset="0"/>
                <a:sym typeface="+mn-ea"/>
              </a:rPr>
              <a:t> denerwujące a nawet kontrowersyjne filmy promocyjne takich firm jak Benetton czy Media Markt z pewnością przyniosły im rozgłos i rozpoznawalność. Jednak używając negatywnych emocji w przekazie reklamowym należy pamiętać o tym, że negatywne uczucia odbiorców mogą przenieść się na produkt.</a:t>
            </a:r>
            <a:endParaRPr lang="pl-PL" altLang="en-US" sz="2800">
              <a:latin typeface="Roboto Condensed" panose="02000000000000000000" charset="0"/>
              <a:sym typeface="+mn-ea"/>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4445" y="1659890"/>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Reklamując towar można również sugerować dodatkową korzyść, jaka wiąże się z jego używaniem. </a:t>
            </a:r>
            <a:r>
              <a:rPr lang="pl-PL" altLang="en-US" sz="2800">
                <a:latin typeface="Roboto Condensed" panose="02000000000000000000" charset="0"/>
                <a:sym typeface="+mn-ea"/>
              </a:rPr>
              <a:t>Tak kreowane są perfumy, które obiecują nam bycie bardziej atrakcyjnym lub płatki śniadaniowe, które spowodują, że będziemy czuli się bardziej lekko i sprawnie. Tak naprawdę, obietnice perfum lub płatków nie są realne - są jedynie kreacją naszego umysłu. Osoby, które pojmują wprost takie obietnice, mogą poczuć się oszukani, a to może wpłynąć na to, że nie kupią one ponownie danego produktu.</a:t>
            </a:r>
            <a:endParaRPr lang="pl-PL" altLang="en-US" sz="2800">
              <a:latin typeface="Roboto Condensed" panose="02000000000000000000" charset="0"/>
              <a:sym typeface="+mn-ea"/>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8565" y="2967990"/>
            <a:ext cx="9755505" cy="922020"/>
          </a:xfrm>
          <a:prstGeom prst="rect">
            <a:avLst/>
          </a:prstGeom>
          <a:noFill/>
        </p:spPr>
        <p:txBody>
          <a:bodyPr wrap="square" rtlCol="0">
            <a:spAutoFit/>
          </a:bodyPr>
          <a:p>
            <a:pPr algn="ctr"/>
            <a:r>
              <a:rPr lang="pl-PL" altLang="en-US" sz="5400">
                <a:latin typeface="Roboto Condensed" panose="02000000000000000000" charset="0"/>
              </a:rPr>
              <a:t>6.Psychologia reklamy w praktyce</a:t>
            </a:r>
            <a:endParaRPr lang="pl-PL" altLang="en-US" sz="5400">
              <a:latin typeface="Roboto Condensed" panose="02000000000000000000" charset="0"/>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665" y="2262505"/>
            <a:ext cx="9965055" cy="2676525"/>
          </a:xfrm>
          <a:prstGeom prst="rect">
            <a:avLst/>
          </a:prstGeom>
          <a:noFill/>
        </p:spPr>
        <p:txBody>
          <a:bodyPr wrap="square" rtlCol="0">
            <a:spAutoFit/>
          </a:bodyPr>
          <a:p>
            <a:pPr algn="just"/>
            <a:r>
              <a:rPr lang="pl-PL" altLang="en-US" sz="2800">
                <a:latin typeface="Roboto Condensed" panose="02000000000000000000" charset="0"/>
                <a:sym typeface="+mn-ea"/>
              </a:rPr>
              <a:t>Marketing całymi garściami czerpie z wielu dziedzin - przede wszystkim z ekonomii i nauki o ludzkim umyśle. </a:t>
            </a:r>
            <a:r>
              <a:rPr lang="pl-PL" altLang="en-US" sz="2800" b="1">
                <a:latin typeface="Roboto Condensed" panose="02000000000000000000" charset="0"/>
                <a:sym typeface="+mn-ea"/>
              </a:rPr>
              <a:t>Psychologia reklamy</a:t>
            </a:r>
            <a:r>
              <a:rPr lang="pl-PL" altLang="en-US" sz="2800">
                <a:latin typeface="Roboto Condensed" panose="02000000000000000000" charset="0"/>
                <a:sym typeface="+mn-ea"/>
              </a:rPr>
              <a:t> to niezwykle ważny obszar wiedzy, który pozwala na tworzenie skutecznych przekazów promocyjnych. Przyjrzyjmy się bliżej, z jakich mechanizmów psychologicznych korzystają współcześni specjaliści od sprzedaży.</a:t>
            </a:r>
            <a:endParaRPr lang="pl-PL" altLang="en-US" sz="2800">
              <a:latin typeface="Roboto Condensed" panose="02000000000000000000" charset="0"/>
              <a:sym typeface="+mn-ea"/>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151828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a manipulacja</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Manipulacyjny aspekt psychologii reklamy w doskonały sposób opanowali rozmaici akwizytorzy, wciskający ludziom różnorakie towary (głównie niemarkowe) po zawyżonych cenach. Stosują oni niezbyt wyrafinowane, ale skuteczne sztuczki. Standardową metodą jest intensywne namawianie do szybkiego zakupu, bo to “ograniczona czasowa oferta, tylko dzisiaj!”. </a:t>
            </a:r>
            <a:endParaRPr lang="pl-PL" altLang="en-US" sz="2800">
              <a:latin typeface="Roboto Condensed" panose="02000000000000000000" charset="0"/>
              <a:sym typeface="+mn-ea"/>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151828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a manipulacja</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elementarzu akwizytora znajduje się także wręczenie oferowanego towaru zaskoczonemu rozmówcy, by ten poczuł się zakłopotany i zobowiązany do jego kupna. Typową techniką psychologii reklamy face-to-face jest wyrzucanie z siebie słów w bardzo szybkim tempie, by nie dać odbiorcy dojść do słowa ani sformułować kontrargumentów.</a:t>
            </a:r>
            <a:endParaRPr lang="pl-PL" altLang="en-US" sz="2800">
              <a:latin typeface="Roboto Condensed" panose="02000000000000000000" charset="0"/>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989455"/>
            <a:ext cx="9965055" cy="2676525"/>
          </a:xfrm>
          <a:prstGeom prst="rect">
            <a:avLst/>
          </a:prstGeom>
          <a:noFill/>
        </p:spPr>
        <p:txBody>
          <a:bodyPr wrap="square" rtlCol="0">
            <a:spAutoFit/>
          </a:bodyPr>
          <a:p>
            <a:pPr algn="just"/>
            <a:r>
              <a:rPr lang="pl-PL" altLang="en-US" sz="2800" b="1">
                <a:latin typeface="Roboto Condensed" panose="02000000000000000000" charset="0"/>
              </a:rPr>
              <a:t>Sprzedaż osobista to bezpośrednia prezentacja towaru lub usługi przed klientem w celu dokonania sprzedaży.</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Podstawowym celem sprzedaży osobistej jest zawarcie transakcji. Jest najstarszym środkiem promocji. Jej koszty są stosunkowo wysokie. W praktyce sprzedaż osobista przyjmuje różne formy.</a:t>
            </a:r>
            <a:endParaRPr lang="pl-PL" altLang="en-US" sz="2800">
              <a:latin typeface="Roboto Condensed" panose="02000000000000000000" charset="0"/>
            </a:endParaRP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885" y="151828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a manipulacja</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Polsce akwizycja cieszy się wyjątkowo złą sławą po tym, jak w mediach pojawiły się doniesienia o niemoralnych praktykach sprzedawców rozmaitych garnków, zestawów kołder i cudownych urządzeń leczniczych, którzy naciągali staruszków, wykorzystując ich samotność, brak wiedzy i naiwność. Ale nie ma co skupiać się na ekstremach - psychologia reklamy w wydaniu mainstreamowym to szereg działań i koncepcji, które nie przekraczają etycznych granic.</a:t>
            </a:r>
            <a:endParaRPr lang="pl-PL" altLang="en-US" sz="2800">
              <a:latin typeface="Roboto Condensed" panose="02000000000000000000" charset="0"/>
              <a:sym typeface="+mn-ea"/>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1105" y="1695450"/>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Symbole a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Co symbolizują lecące z drzew piękne żółte i brązowe liście? Jesień życia, emeryturę, spokojną i ustabilizowaną starość. A jakie uczucia ma w nas wzbudzić bocian majestatycznie szybujący nad złotymi łanami zboża bocian? Patriotyczne, oczywiście. Bo cóż bardziej polskiego od bociana i szumiącego pola pszenicy? </a:t>
            </a:r>
            <a:endParaRPr lang="pl-PL" altLang="en-US" sz="2800">
              <a:latin typeface="Roboto Condensed" panose="02000000000000000000" charset="0"/>
              <a:sym typeface="+mn-ea"/>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2173605"/>
            <a:ext cx="9965055" cy="2245360"/>
          </a:xfrm>
          <a:prstGeom prst="rect">
            <a:avLst/>
          </a:prstGeom>
          <a:noFill/>
        </p:spPr>
        <p:txBody>
          <a:bodyPr wrap="square" rtlCol="0">
            <a:spAutoFit/>
          </a:bodyPr>
          <a:p>
            <a:pPr algn="just"/>
            <a:r>
              <a:rPr lang="pl-PL" altLang="en-US" sz="2800" b="1">
                <a:latin typeface="Roboto Condensed" panose="02000000000000000000" charset="0"/>
                <a:sym typeface="+mn-ea"/>
              </a:rPr>
              <a:t>Symbole a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psychologii reklamy znaczącą rolę odgrywają dzieci. Z powodów ewolucyjnych u większości ludzi widok malucha (jak i szczeniaka czy małego kotka) wywołuje ciepłe uczucia - rozczulenie, radość, sympatię. </a:t>
            </a:r>
            <a:endParaRPr lang="pl-PL" altLang="en-US" sz="2800">
              <a:latin typeface="Roboto Condensed" panose="02000000000000000000" charset="0"/>
              <a:sym typeface="+mn-ea"/>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155" y="525145"/>
            <a:ext cx="9965055" cy="5262245"/>
          </a:xfrm>
          <a:prstGeom prst="rect">
            <a:avLst/>
          </a:prstGeom>
          <a:noFill/>
        </p:spPr>
        <p:txBody>
          <a:bodyPr wrap="square" rtlCol="0">
            <a:spAutoFit/>
          </a:bodyPr>
          <a:p>
            <a:pPr algn="just"/>
            <a:r>
              <a:rPr lang="pl-PL" altLang="en-US" sz="2800" b="1">
                <a:latin typeface="Roboto Condensed" panose="02000000000000000000" charset="0"/>
                <a:sym typeface="+mn-ea"/>
              </a:rPr>
              <a:t>Symbole a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Szerszy zestaw emocji pojawia się w kontekście zwierząt. Pies - np. bernardyn - symbolizuje solidność, wierność, pewność, bezpieczeństwo. Wspomniany już bocian to polskość, patriotyzm, swojskość. Lew to władza, siła, pewność siebie. Niedźwiedzie (mimo swojej raczej agresywnej natury) zawsze kojarzą się z miłym, ciepłym i przytulnym zwierzakiem. Pingwin ma stały angaż w reklamach lodów czy napojów chłodzących, bo w umyśle łączymy go z zimnem. Orła lub sokoła zobaczymy w reklamach samochodów - te drapieżne ptaki mają wywołać skojarzenia z szybkością i możliwością dotarcia do najdalszych zakątków świata.</a:t>
            </a:r>
            <a:endParaRPr lang="pl-PL" altLang="en-US" sz="2800">
              <a:latin typeface="Roboto Condensed" panose="02000000000000000000" charset="0"/>
              <a:sym typeface="+mn-ea"/>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304290"/>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Symbole a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Prawdziwą plagą polskiej przestrzeni publicznej są plakaty, szyldy i billboardy przedstawiające skąpo ubrane urodziwe (bardziej lub mniej) kobiety. Okazuje się, że według rodzimych przedsiębiorców seksem można zachęcać konsumentów do kupna wszystkiego - od opon zimowych, po pieczonego kurczaka z mobilnej budki gastronomicznej. To rzecz jasna bardzo prymitywne podejście do tematu, ale mające pewne poparcie w psychologii reklamy. </a:t>
            </a:r>
            <a:endParaRPr lang="pl-PL" altLang="en-US" sz="2800">
              <a:latin typeface="Roboto Condensed" panose="02000000000000000000" charset="0"/>
              <a:sym typeface="+mn-ea"/>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613410"/>
            <a:ext cx="9965055" cy="5262245"/>
          </a:xfrm>
          <a:prstGeom prst="rect">
            <a:avLst/>
          </a:prstGeom>
          <a:noFill/>
        </p:spPr>
        <p:txBody>
          <a:bodyPr wrap="square" rtlCol="0">
            <a:spAutoFit/>
          </a:bodyPr>
          <a:p>
            <a:pPr algn="just"/>
            <a:r>
              <a:rPr lang="pl-PL" altLang="en-US" sz="2800" b="1">
                <a:latin typeface="Roboto Condensed" panose="02000000000000000000" charset="0"/>
                <a:sym typeface="+mn-ea"/>
              </a:rPr>
              <a:t>Symbole a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Od dawna wiadomo, że posiadanie (lub użycie) pewnych dóbr zwiększa atrakcyjność w oczach płci przeciwnej. Mowa tu na przykład o stylowym zegarku, kusej sukience czy zniewalających perfumach. Zresztą już sama obecność atrakcyjnej kobiety lub pociągającego mężczyzny w reklamie wpływa pozytywnie na zaangażowanie i postrzeganie przekazu. Sęk w tym, żeby nie przesadzić i nie wplatać oddziaływania erotyzmem wszędzie, gdzie się tylko da - bo o ile w reklamie dezodorantu odwołania do podrywu, magnetyzmu i seksu są uzasadniane, tak już w przypadku punktu napraw samochodów to kompletna pomyłka.</a:t>
            </a:r>
            <a:endParaRPr lang="pl-PL" altLang="en-US" sz="2800">
              <a:latin typeface="Roboto Condensed" panose="02000000000000000000" charset="0"/>
              <a:sym typeface="+mn-ea"/>
            </a:endParaRP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924685"/>
            <a:ext cx="9965055" cy="267652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magia liczb</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Do najpopularniejszych strategii opracowanych na bazie psychologii reklamy należy m.in. posługiwanie się statystykami, które działają na wyobraźnię. Konsumenci reagują pozytywnie na komunikaty typu “Czterech na pięciu dentystów rekomenduje nasz produkt”. </a:t>
            </a:r>
            <a:endParaRPr lang="pl-PL" altLang="en-US" sz="2800">
              <a:latin typeface="Roboto Condensed" panose="02000000000000000000" charset="0"/>
              <a:sym typeface="+mn-ea"/>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49923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magia liczb</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Warto pamiętać, że gołe liczby mają większą moc, gdy zastosuje się obrazowe porównanie - np. “Miesiąc internetu w cenie pizzy”. Odważniejszym działaniem jest otwarta konfrontacja z konkurencją (“Taniej o 10% niż w sklepie X!”), takie podejście wymaga solidnych podstaw, by nie narazić się na pozew i oskarżenie o nieuczciwą konkurencję. </a:t>
            </a:r>
            <a:endParaRPr lang="pl-PL" altLang="en-US" sz="2800">
              <a:latin typeface="Roboto Condensed" panose="02000000000000000000" charset="0"/>
              <a:sym typeface="+mn-ea"/>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49923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magia liczb</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Inną strategią, mającą solidne podstawy w psychologii reklamy, jest oddziaływanie szokiem. To jednak grząski teren, gdyż kontrowersyjne treści (przemoc, nagość, wulgaryzmy itp.) mogą spowodować efekt odrzucenia. Nasza psychika zaprogramowana jest w ten sposób, że potrafi wypierać komunikaty wywołujące dyskomfort psychiczny, strach czy niesmak.</a:t>
            </a:r>
            <a:endParaRPr lang="pl-PL" altLang="en-US" sz="2800">
              <a:latin typeface="Roboto Condensed" panose="02000000000000000000" charset="0"/>
              <a:sym typeface="+mn-ea"/>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701675"/>
            <a:ext cx="9965055" cy="4831080"/>
          </a:xfrm>
          <a:prstGeom prst="rect">
            <a:avLst/>
          </a:prstGeom>
          <a:noFill/>
        </p:spPr>
        <p:txBody>
          <a:bodyPr wrap="square" rtlCol="0">
            <a:spAutoFit/>
          </a:bodyPr>
          <a:p>
            <a:pPr algn="just"/>
            <a:r>
              <a:rPr lang="pl-PL" altLang="en-US" sz="2800" b="1">
                <a:latin typeface="Roboto Condensed" panose="02000000000000000000" charset="0"/>
                <a:sym typeface="+mn-ea"/>
              </a:rPr>
              <a:t>Ludzkie potrzeby i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Z definicji marketing to działania ukierunkowane na realizację potrzeb konsumentów. Psychologia reklamy mówi nam, że to podejście jest niepełne - kluczowe jest bowiem wzbudzanie, kreowanie i uświadamianie tych potrzeb. Trzeba klientowi powiedzieć, dlaczego pragnie akurat tego produktu - bo podwyższy jego status, wzbudzi podziw, sprawi, że stanie się lepszym człowiekiem. Trzeba przekonać go, że coś, o czym wcześniej nie myślał i czego nie potrzebował, jest dla niego niezbędne - bo to zgodne z modą, bo sąsiad już ma, bo zostanie w tyle za wszystkimi, którzy już ten produkt mają.</a:t>
            </a:r>
            <a:endParaRPr lang="pl-PL" altLang="en-US" sz="2800">
              <a:latin typeface="Roboto Condensed" panose="02000000000000000000" charset="0"/>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989455"/>
            <a:ext cx="9965055" cy="2676525"/>
          </a:xfrm>
          <a:prstGeom prst="rect">
            <a:avLst/>
          </a:prstGeom>
          <a:noFill/>
        </p:spPr>
        <p:txBody>
          <a:bodyPr wrap="square" rtlCol="0">
            <a:spAutoFit/>
          </a:bodyPr>
          <a:p>
            <a:pPr algn="just"/>
            <a:r>
              <a:rPr lang="pl-PL" altLang="en-US" sz="2800" b="1">
                <a:latin typeface="Roboto Condensed" panose="02000000000000000000" charset="0"/>
              </a:rPr>
              <a:t>Promocja konsumencka i promocja handlowa</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Promocja sprzedaży zachęca do zakupu produktu w danym momencie. Promocja konsumencka jest skierowana do ostatecznych nabywców produktu podczas gdy promocja handlowa do pośredników handlowych.</a:t>
            </a:r>
            <a:endParaRPr lang="pl-PL" altLang="en-US" sz="2800">
              <a:latin typeface="Roboto Condensed" panose="02000000000000000000" charset="0"/>
            </a:endParaRP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78244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Ludzkie potrzeby i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psychologii reklamy niezwykle ważny jest fakt, że ludzie zwykle nie kupują danego przedmiotu, ponieważ kimś są (mają jakąś funkcję, określony status) - wybierają go dlatego, że chcą kimś być. Pragną być postrzegani w określony sposób, chcą przynależeć do jakiejś grupy. Tutaj wielką rolę odgrywają potrzeba przynależności i przyrodzony konformizm. </a:t>
            </a:r>
            <a:endParaRPr lang="pl-PL" altLang="en-US" sz="2800">
              <a:latin typeface="Roboto Condensed" panose="02000000000000000000" charset="0"/>
              <a:sym typeface="+mn-ea"/>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78244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Ludzkie potrzeby i psychologia reklamy</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Dobrze wykorzystana psychologia reklamy to wmówienie konsumentowi, że kupno właśnie tego produktu oznacza wyższy prestiż, bycie lepszym, mądrzejszym człowiekiem. Dlatego powszechną sztuczką w marketingu jest pokazywanie towaru w pozytywnym kontekście.</a:t>
            </a:r>
            <a:r>
              <a:rPr lang="pl-PL" altLang="en-US" sz="2800" b="1">
                <a:latin typeface="Roboto Condensed" panose="02000000000000000000" charset="0"/>
                <a:sym typeface="+mn-ea"/>
              </a:rPr>
              <a:t> </a:t>
            </a:r>
            <a:endParaRPr lang="pl-PL" altLang="en-US" sz="2800" b="1">
              <a:latin typeface="Roboto Condensed" panose="02000000000000000000" charset="0"/>
              <a:sym typeface="+mn-ea"/>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78244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Ludzkie potrzeby i psychologia reklamy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Słodki napój w klipie filmowym pije grupa ładnych (w domyśle: popularnych), wesołych i wyluzowanych nastolatków. W słynnej reklamie Marlboro dymkiem z papierosa zaciąga się zabójczo przystojny kowboj, symbol męskości. Chcesz być męski jak on? Sięgnij po paczkę!</a:t>
            </a:r>
            <a:endParaRPr lang="pl-PL" altLang="en-US" sz="2800">
              <a:latin typeface="Roboto Condensed" panose="02000000000000000000" charset="0"/>
              <a:sym typeface="+mn-ea"/>
            </a:endParaRP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782445"/>
            <a:ext cx="9965055" cy="267652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efekt halo</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rozmaitych spotach czy banerach promujących wyroby medyczne - głównie niezwykle popularne ostatnio suplementy diety - pojawia się postać lekarza. Nic dziwnego, w końcu to zawód zaufania publicznego. Osoba w białym lub niebieskim kitlu działa magicznie.</a:t>
            </a:r>
            <a:endParaRPr lang="pl-PL" altLang="en-US" sz="2800">
              <a:latin typeface="Roboto Condensed" panose="02000000000000000000" charset="0"/>
              <a:sym typeface="+mn-ea"/>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3214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efekt halo</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Często zdjęcie nie przedstawia wcale prawdziwego doktora, tylko fotogenicznego modela z internetowych repozytoriów obrazków, z których każdy może skorzystać. Mamy tu do czynienia z tak zwanym efektem halo (aureli) w psychologii reklamy. Pozytywne skojarzenia i odczucia związane z postacią lekarza - jest przystojny, wzbudza zaufanie, wydaje się profesjonalistą, ratuje ludzi - przenosimy na produkt, który ta postać promuje.</a:t>
            </a:r>
            <a:endParaRPr lang="pl-PL" altLang="en-US" sz="2800">
              <a:latin typeface="Roboto Condensed" panose="02000000000000000000" charset="0"/>
              <a:sym typeface="+mn-ea"/>
            </a:endParaRP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3214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efekt halo</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Zastosowanie psychologii reklamy w tym kontekście oznacza też “słodzenie” konsumentowi. Każdy chce być przecież postrzegany jako ktoś inteligentny, racjonalny i ogólnie dobry. Z tego powodu w przekazach perswazyjnych można znaleźć sformułowania typu: “Produkt dla ludzi racjonalnych!” albo “Wiemy, że jesteś oszczędny, dlatego…”. W żadnym wypadku nie wolno odstraszać odbiorców, wytykając im jakieś wady.</a:t>
            </a:r>
            <a:endParaRPr lang="pl-PL" altLang="en-US" sz="2800">
              <a:latin typeface="Roboto Condensed" panose="02000000000000000000" charset="0"/>
              <a:sym typeface="+mn-ea"/>
            </a:endParaRP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32143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efekt halo</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Zawsze trzeba zrzucić to na czynnik zewnętrzny, niezależny od człowieka, przypadek, mitycznych “onych”, odpowiedzialnych za ludzkie nieszczęścia. Psychologia reklamy przestrzega, że nie możemy widzowi powiedzieć “Masz długi, bo jesteś nieuczciwy” - lepiej ująć to tak: “Problemy z płynnością finansową? W dobie kryzysu to normalka”. Widać różnicę, prawda?</a:t>
            </a:r>
            <a:endParaRPr lang="pl-PL" altLang="en-US" sz="2800">
              <a:latin typeface="Roboto Condensed" panose="02000000000000000000" charset="0"/>
              <a:sym typeface="+mn-ea"/>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790" y="13214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zaangażowanie odbiorcy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 nowoczesnym ujęciu psychologii reklamy niezwykle ważne jest zaangażowanie odbiorców. Dzięki internetowym portalom społecznościowym ludzie uzyskali możliwość bezpośredniej komunikacji z markami. Sęk w tym, że trzeba ten kontakt ciągle podtrzymywać i stymulować. Psychologia reklamy jest fundamentem nowych form, takich jak ambient marketing czy marketing doświadczeń. </a:t>
            </a:r>
            <a:endParaRPr lang="pl-PL" altLang="en-US" sz="2800">
              <a:latin typeface="Roboto Condensed" panose="02000000000000000000" charset="0"/>
              <a:sym typeface="+mn-ea"/>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113155" y="187515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Psychologia reklamy - zaangażowanie odbiorcy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Główną ideą jest tu “wyjście” marki do ludzi - utrzymywanie z nimi bliższych relacji. Może to być np. wciągnięcie konsumentów w jakąś grę czy konkurs. W kilku krajach pojawiły się bardzo przyjacielskie automaty z Coca-Colą, które wystarczy przytulić, by dostać darmową puszkę napoju...</a:t>
            </a:r>
            <a:endParaRPr lang="pl-PL" altLang="en-US" sz="2800">
              <a:latin typeface="Roboto Condensed" panose="02000000000000000000" charset="0"/>
              <a:sym typeface="+mn-ea"/>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8565" y="2967990"/>
            <a:ext cx="9755505" cy="922020"/>
          </a:xfrm>
          <a:prstGeom prst="rect">
            <a:avLst/>
          </a:prstGeom>
          <a:noFill/>
        </p:spPr>
        <p:txBody>
          <a:bodyPr wrap="square" rtlCol="0">
            <a:spAutoFit/>
          </a:bodyPr>
          <a:p>
            <a:pPr algn="ctr"/>
            <a:r>
              <a:rPr lang="pl-PL" altLang="en-US" sz="5400">
                <a:latin typeface="Roboto Condensed" panose="02000000000000000000" charset="0"/>
              </a:rPr>
              <a:t>Dziękujemy za uwagę!</a:t>
            </a:r>
            <a:endParaRPr lang="pl-PL" altLang="en-US" sz="5400">
              <a:latin typeface="Roboto Condensed" panose="02000000000000000000"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315720"/>
            <a:ext cx="9965055" cy="3969385"/>
          </a:xfrm>
          <a:prstGeom prst="rect">
            <a:avLst/>
          </a:prstGeom>
          <a:noFill/>
        </p:spPr>
        <p:txBody>
          <a:bodyPr wrap="square" rtlCol="0">
            <a:spAutoFit/>
          </a:bodyPr>
          <a:p>
            <a:pPr algn="just"/>
            <a:r>
              <a:rPr lang="pl-PL" altLang="en-US" sz="2800">
                <a:latin typeface="Roboto Condensed" panose="02000000000000000000" charset="0"/>
              </a:rPr>
              <a:t>Przykłady </a:t>
            </a:r>
            <a:r>
              <a:rPr lang="pl-PL" altLang="en-US" sz="2800" b="1">
                <a:latin typeface="Roboto Condensed" panose="02000000000000000000" charset="0"/>
              </a:rPr>
              <a:t>promocji handlowej </a:t>
            </a:r>
            <a:r>
              <a:rPr lang="pl-PL" altLang="en-US" sz="2800">
                <a:latin typeface="Roboto Condensed" panose="02000000000000000000" charset="0"/>
              </a:rPr>
              <a:t>to:</a:t>
            </a:r>
            <a:endParaRPr lang="pl-PL" altLang="en-US" sz="2800">
              <a:latin typeface="Roboto Condensed" panose="02000000000000000000" charset="0"/>
            </a:endParaRPr>
          </a:p>
          <a:p>
            <a:pPr algn="just"/>
            <a:r>
              <a:rPr lang="pl-PL" altLang="en-US" sz="2800">
                <a:latin typeface="Roboto Condensed" panose="02000000000000000000" charset="0"/>
              </a:rPr>
              <a:t>- zakupy premiowe,</a:t>
            </a:r>
            <a:endParaRPr lang="pl-PL" altLang="en-US" sz="2800">
              <a:latin typeface="Roboto Condensed" panose="02000000000000000000" charset="0"/>
            </a:endParaRPr>
          </a:p>
          <a:p>
            <a:pPr algn="just"/>
            <a:r>
              <a:rPr lang="pl-PL" altLang="en-US" sz="2800">
                <a:latin typeface="Roboto Condensed" panose="02000000000000000000" charset="0"/>
              </a:rPr>
              <a:t>- bezpłatne egzemplarze,</a:t>
            </a:r>
            <a:endParaRPr lang="pl-PL" altLang="en-US" sz="2800">
              <a:latin typeface="Roboto Condensed" panose="02000000000000000000" charset="0"/>
            </a:endParaRPr>
          </a:p>
          <a:p>
            <a:pPr algn="just"/>
            <a:r>
              <a:rPr lang="pl-PL" altLang="en-US" sz="2800">
                <a:latin typeface="Roboto Condensed" panose="02000000000000000000" charset="0"/>
              </a:rPr>
              <a:t>- premie z tytułu sprzedaży.</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Z kolei do </a:t>
            </a:r>
            <a:r>
              <a:rPr lang="pl-PL" altLang="en-US" sz="2800" b="1">
                <a:latin typeface="Roboto Condensed" panose="02000000000000000000" charset="0"/>
              </a:rPr>
              <a:t>promocji konsumenckiej</a:t>
            </a:r>
            <a:r>
              <a:rPr lang="pl-PL" altLang="en-US" sz="2800">
                <a:latin typeface="Roboto Condensed" panose="02000000000000000000" charset="0"/>
              </a:rPr>
              <a:t> należą:</a:t>
            </a:r>
            <a:endParaRPr lang="pl-PL" altLang="en-US" sz="2800">
              <a:latin typeface="Roboto Condensed" panose="02000000000000000000" charset="0"/>
            </a:endParaRPr>
          </a:p>
          <a:p>
            <a:pPr algn="just"/>
            <a:r>
              <a:rPr lang="pl-PL" altLang="en-US" sz="2800">
                <a:latin typeface="Roboto Condensed" panose="02000000000000000000" charset="0"/>
              </a:rPr>
              <a:t>- obniżki cen,</a:t>
            </a:r>
            <a:endParaRPr lang="pl-PL" altLang="en-US" sz="2800">
              <a:latin typeface="Roboto Condensed" panose="02000000000000000000" charset="0"/>
            </a:endParaRPr>
          </a:p>
          <a:p>
            <a:pPr algn="just"/>
            <a:r>
              <a:rPr lang="pl-PL" altLang="en-US" sz="2800">
                <a:latin typeface="Roboto Condensed" panose="02000000000000000000" charset="0"/>
              </a:rPr>
              <a:t>- bezpłatne próbki,</a:t>
            </a:r>
            <a:endParaRPr lang="pl-PL" altLang="en-US" sz="2800">
              <a:latin typeface="Roboto Condensed" panose="02000000000000000000" charset="0"/>
            </a:endParaRPr>
          </a:p>
          <a:p>
            <a:pPr algn="just"/>
            <a:r>
              <a:rPr lang="pl-PL" altLang="en-US" sz="2800">
                <a:latin typeface="Roboto Condensed" panose="02000000000000000000" charset="0"/>
              </a:rPr>
              <a:t>- prezenty rzeczowe.</a:t>
            </a:r>
            <a:endParaRPr lang="pl-PL" altLang="en-US" sz="2800">
              <a:latin typeface="Roboto Condensed" panose="02000000000000000000" charset="0"/>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7930" y="3128010"/>
            <a:ext cx="9755505" cy="2861310"/>
          </a:xfrm>
          <a:prstGeom prst="rect">
            <a:avLst/>
          </a:prstGeom>
          <a:noFill/>
        </p:spPr>
        <p:txBody>
          <a:bodyPr wrap="square" rtlCol="0">
            <a:spAutoFit/>
          </a:bodyPr>
          <a:p>
            <a:pPr algn="just"/>
            <a:r>
              <a:rPr lang="pl-PL" altLang="en-US" sz="1200" i="1">
                <a:latin typeface="Roboto Condensed" panose="02000000000000000000" charset="0"/>
              </a:rPr>
              <a:t>Garbarski L., Rutkowski T., Wrzosem W., Marketing, PWE 1995.</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Scott R. O., Komunikacja w organizacji i zarządzaniu, Central Connecticut State University &amp;Politechnika Wrocławska, Wrocław 1995.</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Sznajder A., Sztuka promocji, Business Press, Warszawa 1999</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Bajdak A. (2013). Komunikacja marketingowa przedsiębiorstw a budowanie relacji z podmiotami otoczenia na rynkach zagranicznych. Studia Ekonomiczne 140.</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Buła P. (2010). Współczesne problemy przedsiębiorczości w małych i średnich przedsiębiorcach. Krakowska Szkoła Biznesu Uniwersytetu Ekonomicznego, Kraków.</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Marcinkiewicz C. (2011). Nowoczesna koncepcja komunikacji marketingowej jako dialog przedsiębiorstwa z otoczeniem. Prace Naukowe Akademii im. Jana Długosza w Częstochowie. Pragmata Tes Oikonomias 5.</a:t>
            </a:r>
            <a:endParaRPr lang="pl-PL" altLang="en-US" sz="1200" i="1">
              <a:latin typeface="Roboto Condensed" panose="02000000000000000000" charset="0"/>
            </a:endParaRPr>
          </a:p>
          <a:p>
            <a:pPr algn="just"/>
            <a:endParaRPr lang="pl-PL" altLang="en-US" sz="1200" i="1">
              <a:latin typeface="Roboto Condensed" panose="02000000000000000000" charset="0"/>
            </a:endParaRPr>
          </a:p>
          <a:p>
            <a:pPr algn="just"/>
            <a:r>
              <a:rPr lang="pl-PL" altLang="en-US" sz="1200" i="1">
                <a:latin typeface="Roboto Condensed" panose="02000000000000000000" charset="0"/>
              </a:rPr>
              <a:t>Stochniałek-Mulas K. (2012). Percepcja przekazów marketingowych jako element procesu komunikacji marketingowej. Zarządzanie i Finanse 2.2.</a:t>
            </a:r>
            <a:endParaRPr lang="pl-PL" altLang="en-US" sz="1200" i="1">
              <a:latin typeface="Roboto Condensed" panose="02000000000000000000"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2574290"/>
            <a:ext cx="9965055" cy="1383665"/>
          </a:xfrm>
          <a:prstGeom prst="rect">
            <a:avLst/>
          </a:prstGeom>
          <a:noFill/>
        </p:spPr>
        <p:txBody>
          <a:bodyPr wrap="square" rtlCol="0">
            <a:spAutoFit/>
          </a:bodyPr>
          <a:p>
            <a:pPr algn="just"/>
            <a:r>
              <a:rPr lang="pl-PL" altLang="en-US" sz="2800" b="1">
                <a:latin typeface="Roboto Condensed" panose="02000000000000000000" charset="0"/>
              </a:rPr>
              <a:t>Propaganda gospodarcza i "rozgłos" </a:t>
            </a:r>
            <a:r>
              <a:rPr lang="pl-PL" altLang="en-US" sz="2800">
                <a:latin typeface="Roboto Condensed" panose="02000000000000000000" charset="0"/>
              </a:rPr>
              <a:t>polegają na komunikowaniu się przedsiębiorstwa z otoczeniem. Ich celem jest przyciągnięcie uwagi i wzbudzenie pozytywnego zainteresowania przedsiębiorstwem.</a:t>
            </a:r>
            <a:endParaRPr lang="pl-PL" altLang="en-US" sz="2800">
              <a:latin typeface="Roboto Condensed" panose="02000000000000000000"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2574290"/>
            <a:ext cx="9965055" cy="1814830"/>
          </a:xfrm>
          <a:prstGeom prst="rect">
            <a:avLst/>
          </a:prstGeom>
          <a:noFill/>
        </p:spPr>
        <p:txBody>
          <a:bodyPr wrap="square" rtlCol="0">
            <a:spAutoFit/>
          </a:bodyPr>
          <a:p>
            <a:pPr algn="just"/>
            <a:r>
              <a:rPr lang="pl-PL" altLang="en-US" sz="2800" b="1">
                <a:latin typeface="Roboto Condensed" panose="02000000000000000000" charset="0"/>
              </a:rPr>
              <a:t>Pomotion mix</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Tworzenie mieszanki promocyjnej (promotion mix) polega na określeniu w jaki sposób wykorzystać wymienione strategie promocji.</a:t>
            </a:r>
            <a:endParaRPr lang="pl-PL" altLang="en-US" sz="2800">
              <a:latin typeface="Roboto Condensed" panose="02000000000000000000"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66315" y="2552700"/>
            <a:ext cx="7913370" cy="1753235"/>
          </a:xfrm>
          <a:prstGeom prst="rect">
            <a:avLst/>
          </a:prstGeom>
          <a:noFill/>
        </p:spPr>
        <p:txBody>
          <a:bodyPr wrap="square" rtlCol="0">
            <a:spAutoFit/>
          </a:bodyPr>
          <a:p>
            <a:pPr algn="ctr"/>
            <a:r>
              <a:rPr lang="pl-PL" altLang="en-US" sz="5400">
                <a:latin typeface="Roboto Condensed" panose="02000000000000000000" charset="0"/>
              </a:rPr>
              <a:t>Opracowanie strategii promocji</a:t>
            </a:r>
            <a:endParaRPr lang="pl-PL" altLang="en-US" sz="5400">
              <a:latin typeface="Roboto Condensed" panose="02000000000000000000"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6990" y="1444625"/>
            <a:ext cx="9965055" cy="3969385"/>
          </a:xfrm>
          <a:prstGeom prst="rect">
            <a:avLst/>
          </a:prstGeom>
          <a:noFill/>
        </p:spPr>
        <p:txBody>
          <a:bodyPr wrap="square" rtlCol="0">
            <a:spAutoFit/>
          </a:bodyPr>
          <a:p>
            <a:pPr algn="just"/>
            <a:r>
              <a:rPr lang="pl-PL" altLang="en-US" sz="2800">
                <a:latin typeface="Roboto Condensed" panose="02000000000000000000" charset="0"/>
              </a:rPr>
              <a:t>Opracowanie skutecznej strategii promocji wymaga podjęcia szeregu decyzji, które odpowiadają na kilka pytań:</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 Dla kogo? - kto jest odbiorcą naszych promocyjnych działań,</a:t>
            </a:r>
            <a:endParaRPr lang="pl-PL" altLang="en-US" sz="2800">
              <a:latin typeface="Roboto Condensed" panose="02000000000000000000" charset="0"/>
            </a:endParaRPr>
          </a:p>
          <a:p>
            <a:pPr algn="just"/>
            <a:r>
              <a:rPr lang="pl-PL" altLang="en-US" sz="2800">
                <a:latin typeface="Roboto Condensed" panose="02000000000000000000" charset="0"/>
              </a:rPr>
              <a:t>- Co? - czyli jaki produkt lub usługę chcemy wypromować,</a:t>
            </a:r>
            <a:endParaRPr lang="pl-PL" altLang="en-US" sz="2800">
              <a:latin typeface="Roboto Condensed" panose="02000000000000000000" charset="0"/>
            </a:endParaRPr>
          </a:p>
          <a:p>
            <a:pPr algn="just"/>
            <a:r>
              <a:rPr lang="pl-PL" altLang="en-US" sz="2800">
                <a:latin typeface="Roboto Condensed" panose="02000000000000000000" charset="0"/>
              </a:rPr>
              <a:t>- Jak?- jakie zamierzamy zastosować środki,</a:t>
            </a:r>
            <a:endParaRPr lang="pl-PL" altLang="en-US" sz="2800">
              <a:latin typeface="Roboto Condensed" panose="02000000000000000000" charset="0"/>
            </a:endParaRPr>
          </a:p>
          <a:p>
            <a:pPr algn="just"/>
            <a:r>
              <a:rPr lang="pl-PL" altLang="en-US" sz="2800">
                <a:latin typeface="Roboto Condensed" panose="02000000000000000000" charset="0"/>
              </a:rPr>
              <a:t>- Za jakie pieniądze? – określamy budżet.</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Powyższe szczegółowo omówimy w dalszej części szkolenia.</a:t>
            </a:r>
            <a:endParaRPr lang="pl-PL" altLang="en-US" sz="2800">
              <a:latin typeface="Roboto Condensed" panose="02000000000000000000"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48535" y="1764030"/>
            <a:ext cx="7913370" cy="3415030"/>
          </a:xfrm>
          <a:prstGeom prst="rect">
            <a:avLst/>
          </a:prstGeom>
          <a:noFill/>
        </p:spPr>
        <p:txBody>
          <a:bodyPr wrap="square" rtlCol="0">
            <a:spAutoFit/>
          </a:bodyPr>
          <a:p>
            <a:pPr algn="ctr"/>
            <a:r>
              <a:rPr lang="pl-PL" altLang="en-US" sz="5400">
                <a:latin typeface="Roboto Condensed" panose="02000000000000000000" charset="0"/>
              </a:rPr>
              <a:t>1. Strategia promocji</a:t>
            </a:r>
            <a:endParaRPr lang="pl-PL" altLang="en-US" sz="5400">
              <a:latin typeface="Roboto Condensed" panose="02000000000000000000" charset="0"/>
            </a:endParaRPr>
          </a:p>
          <a:p>
            <a:pPr algn="ctr"/>
            <a:endParaRPr lang="pl-PL" altLang="en-US" sz="5400">
              <a:latin typeface="Roboto Condensed" panose="02000000000000000000" charset="0"/>
            </a:endParaRPr>
          </a:p>
          <a:p>
            <a:pPr algn="ctr"/>
            <a:r>
              <a:rPr lang="pl-PL" altLang="en-US" sz="5400">
                <a:latin typeface="Roboto Condensed" panose="02000000000000000000" charset="0"/>
              </a:rPr>
              <a:t>Czym jest strategia promocji?</a:t>
            </a:r>
            <a:endParaRPr lang="pl-PL" altLang="en-US" sz="5400">
              <a:latin typeface="Roboto Condensed" panose="02000000000000000000" charset="0"/>
            </a:endParaRPr>
          </a:p>
          <a:p>
            <a:pPr algn="ctr"/>
            <a:endParaRPr lang="pl-PL" altLang="en-US" sz="5400">
              <a:latin typeface="Roboto Condensed" panose="02000000000000000000"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48535" y="1764030"/>
            <a:ext cx="7913370" cy="3415030"/>
          </a:xfrm>
          <a:prstGeom prst="rect">
            <a:avLst/>
          </a:prstGeom>
          <a:noFill/>
        </p:spPr>
        <p:txBody>
          <a:bodyPr wrap="square" rtlCol="0">
            <a:spAutoFit/>
          </a:bodyPr>
          <a:p>
            <a:pPr algn="ctr"/>
            <a:r>
              <a:rPr lang="pl-PL" altLang="en-US" sz="5400">
                <a:latin typeface="Roboto Condensed" panose="02000000000000000000" charset="0"/>
              </a:rPr>
              <a:t>2. Reklama</a:t>
            </a:r>
            <a:endParaRPr lang="pl-PL" altLang="en-US" sz="5400">
              <a:latin typeface="Roboto Condensed" panose="02000000000000000000" charset="0"/>
            </a:endParaRPr>
          </a:p>
          <a:p>
            <a:pPr algn="ctr"/>
            <a:endParaRPr lang="pl-PL" altLang="en-US" sz="5400">
              <a:latin typeface="Roboto Condensed" panose="02000000000000000000" charset="0"/>
            </a:endParaRPr>
          </a:p>
          <a:p>
            <a:pPr algn="ctr"/>
            <a:r>
              <a:rPr lang="pl-PL" altLang="en-US" sz="5400">
                <a:latin typeface="Roboto Condensed" panose="02000000000000000000" charset="0"/>
              </a:rPr>
              <a:t>Czym jest reklama?</a:t>
            </a:r>
            <a:endParaRPr lang="pl-PL" altLang="en-US" sz="5400">
              <a:latin typeface="Roboto Condensed" panose="02000000000000000000" charset="0"/>
            </a:endParaRPr>
          </a:p>
          <a:p>
            <a:pPr algn="ctr"/>
            <a:endParaRPr lang="pl-PL" altLang="en-US" sz="5400">
              <a:latin typeface="Roboto Condensed" panose="02000000000000000000"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6990" y="2306320"/>
            <a:ext cx="9965055" cy="2245360"/>
          </a:xfrm>
          <a:prstGeom prst="rect">
            <a:avLst/>
          </a:prstGeom>
          <a:noFill/>
        </p:spPr>
        <p:txBody>
          <a:bodyPr wrap="square" rtlCol="0">
            <a:spAutoFit/>
          </a:bodyPr>
          <a:p>
            <a:pPr algn="just"/>
            <a:r>
              <a:rPr lang="pl-PL" altLang="en-US" sz="2800">
                <a:latin typeface="Roboto Condensed" panose="02000000000000000000" charset="0"/>
              </a:rPr>
              <a:t>Jak już mówiliśmy reklama  to wszelka płatna forma nieosobowego przedstawiania i popierania towarów, usług i idei przez określonego nadawcę.</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Reklama uważana jest za najbardziej popularną formę promocji.</a:t>
            </a:r>
            <a:endParaRPr lang="pl-PL" altLang="en-US" sz="2800" b="1">
              <a:latin typeface="Roboto Condensed" panose="02000000000000000000"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1875155"/>
            <a:ext cx="9965055" cy="3107690"/>
          </a:xfrm>
          <a:prstGeom prst="rect">
            <a:avLst/>
          </a:prstGeom>
          <a:noFill/>
        </p:spPr>
        <p:txBody>
          <a:bodyPr wrap="square" rtlCol="0">
            <a:spAutoFit/>
          </a:bodyPr>
          <a:p>
            <a:pPr algn="just"/>
            <a:r>
              <a:rPr lang="pl-PL" altLang="en-US" sz="2800" b="1">
                <a:latin typeface="Roboto Condensed" panose="02000000000000000000" charset="0"/>
              </a:rPr>
              <a:t>Reklama – cechy charakterystyczne</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publiczna prezentacja</a:t>
            </a:r>
            <a:r>
              <a:rPr lang="pl-PL" altLang="en-US" sz="2800">
                <a:latin typeface="Roboto Condensed" panose="02000000000000000000" charset="0"/>
              </a:rPr>
              <a:t> – te same informacje docierają do bardzo wielu osób (koszty reklamy przez jej masowość, zakres i intensywność są najłatwiejsze do uchwycenia ze wszystkich form promocji)</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perswazyjne oddziaływanie</a:t>
            </a:r>
            <a:r>
              <a:rPr lang="pl-PL" altLang="en-US" sz="2800">
                <a:latin typeface="Roboto Condensed" panose="02000000000000000000" charset="0"/>
              </a:rPr>
              <a:t> – ma możliwość oddziaływania na różne zmysły człowieka przy wykorzystaniu druku, fotografii, obrazu, dźwięku</a:t>
            </a:r>
            <a:endParaRPr lang="pl-PL" altLang="en-US" sz="2800">
              <a:latin typeface="Roboto Condensed" panose="02000000000000000000"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1875155"/>
            <a:ext cx="9965055" cy="3107690"/>
          </a:xfrm>
          <a:prstGeom prst="rect">
            <a:avLst/>
          </a:prstGeom>
          <a:noFill/>
        </p:spPr>
        <p:txBody>
          <a:bodyPr wrap="square" rtlCol="0">
            <a:spAutoFit/>
          </a:bodyPr>
          <a:p>
            <a:pPr algn="just"/>
            <a:r>
              <a:rPr lang="pl-PL" altLang="en-US" sz="2800" b="1">
                <a:latin typeface="Roboto Condensed" panose="02000000000000000000" charset="0"/>
              </a:rPr>
              <a:t>Reklama – cechy charakterystyczne (cd)</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bezosobowy charakter</a:t>
            </a:r>
            <a:r>
              <a:rPr lang="pl-PL" altLang="en-US" sz="2800">
                <a:latin typeface="Roboto Condensed" panose="02000000000000000000" charset="0"/>
              </a:rPr>
              <a:t> – adresaci reklamy nie mają do czynienia z osobami, przedstawicielami przedsiębiorstwa prowadzącego promocję (słaba strona - uniemożliwia szybką reakcję adresatów na otrzymywanie informacje)</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skuteczna w docieraniu do dużej ilości odbiorców rozproszonych geograficznie</a:t>
            </a:r>
            <a:r>
              <a:rPr lang="pl-PL" altLang="en-US" sz="2800">
                <a:latin typeface="Roboto Condensed" panose="02000000000000000000" charset="0"/>
              </a:rPr>
              <a:t> (przy niskim koszcie dotarcia do jednego adresata)</a:t>
            </a:r>
            <a:endParaRPr lang="pl-PL" altLang="en-US" sz="2800">
              <a:latin typeface="Roboto Condensed" panose="02000000000000000000"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1875155"/>
            <a:ext cx="9965055" cy="3107690"/>
          </a:xfrm>
          <a:prstGeom prst="rect">
            <a:avLst/>
          </a:prstGeom>
          <a:noFill/>
        </p:spPr>
        <p:txBody>
          <a:bodyPr wrap="square" rtlCol="0">
            <a:spAutoFit/>
          </a:bodyPr>
          <a:p>
            <a:pPr algn="just"/>
            <a:r>
              <a:rPr lang="pl-PL" altLang="en-US" sz="2800" b="1">
                <a:latin typeface="Roboto Condensed" panose="02000000000000000000" charset="0"/>
              </a:rPr>
              <a:t>Rodzaje reklamy</a:t>
            </a:r>
            <a:r>
              <a:rPr lang="pl-PL" altLang="en-US" sz="2800">
                <a:latin typeface="Roboto Condensed" panose="02000000000000000000" charset="0"/>
              </a:rPr>
              <a:t> można określić biorąc pod uwagę różne kryteria klasyfikacji:</a:t>
            </a:r>
            <a:endParaRPr lang="pl-PL" altLang="en-US" sz="2800">
              <a:latin typeface="Roboto Condensed" panose="02000000000000000000" charset="0"/>
            </a:endParaRPr>
          </a:p>
          <a:p>
            <a:pPr algn="just"/>
            <a:r>
              <a:rPr lang="pl-PL" altLang="en-US" sz="2800">
                <a:latin typeface="Roboto Condensed" panose="02000000000000000000" charset="0"/>
              </a:rPr>
              <a:t>&gt; </a:t>
            </a:r>
            <a:r>
              <a:rPr lang="pl-PL" altLang="en-US" sz="2800" b="1">
                <a:latin typeface="Roboto Condensed" panose="02000000000000000000" charset="0"/>
              </a:rPr>
              <a:t>sfera działania</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 reklama towarów konsumpcyjnych,</a:t>
            </a:r>
            <a:endParaRPr lang="pl-PL" altLang="en-US" sz="2800">
              <a:latin typeface="Roboto Condensed" panose="02000000000000000000" charset="0"/>
            </a:endParaRPr>
          </a:p>
          <a:p>
            <a:pPr algn="just"/>
            <a:r>
              <a:rPr lang="pl-PL" altLang="en-US" sz="2800">
                <a:latin typeface="Roboto Condensed" panose="02000000000000000000" charset="0"/>
              </a:rPr>
              <a:t>- reklama dóbr inwestycyjnych,</a:t>
            </a:r>
            <a:endParaRPr lang="pl-PL" altLang="en-US" sz="2800">
              <a:latin typeface="Roboto Condensed" panose="02000000000000000000" charset="0"/>
            </a:endParaRPr>
          </a:p>
          <a:p>
            <a:pPr algn="just"/>
            <a:r>
              <a:rPr lang="pl-PL" altLang="en-US" sz="2800">
                <a:latin typeface="Roboto Condensed" panose="02000000000000000000" charset="0"/>
              </a:rPr>
              <a:t>- reklama surowców,</a:t>
            </a:r>
            <a:endParaRPr lang="pl-PL" altLang="en-US" sz="2800">
              <a:latin typeface="Roboto Condensed" panose="02000000000000000000" charset="0"/>
            </a:endParaRPr>
          </a:p>
          <a:p>
            <a:pPr algn="just"/>
            <a:r>
              <a:rPr lang="pl-PL" altLang="en-US" sz="2800">
                <a:latin typeface="Roboto Condensed" panose="02000000000000000000" charset="0"/>
              </a:rPr>
              <a:t>- reklama usług,</a:t>
            </a:r>
            <a:endParaRPr lang="pl-PL" altLang="en-US" sz="2800">
              <a:latin typeface="Roboto Condensed" panose="02000000000000000000"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210" y="1556385"/>
            <a:ext cx="9965055" cy="3969385"/>
          </a:xfrm>
          <a:prstGeom prst="rect">
            <a:avLst/>
          </a:prstGeom>
          <a:noFill/>
        </p:spPr>
        <p:txBody>
          <a:bodyPr wrap="square" rtlCol="0">
            <a:spAutoFit/>
          </a:bodyPr>
          <a:p>
            <a:pPr algn="just"/>
            <a:r>
              <a:rPr lang="pl-PL" altLang="en-US" sz="2800" b="1">
                <a:latin typeface="Roboto Condensed" panose="02000000000000000000" charset="0"/>
              </a:rPr>
              <a:t>Rodzaje reklamy</a:t>
            </a:r>
            <a:r>
              <a:rPr lang="pl-PL" altLang="en-US" sz="2800">
                <a:latin typeface="Roboto Condensed" panose="02000000000000000000" charset="0"/>
              </a:rPr>
              <a:t> można określić biorąc pod uwagę różne kryteria klasyfikacji (cd):</a:t>
            </a:r>
            <a:endParaRPr lang="pl-PL" altLang="en-US" sz="2800">
              <a:latin typeface="Roboto Condensed" panose="02000000000000000000" charset="0"/>
            </a:endParaRPr>
          </a:p>
          <a:p>
            <a:pPr algn="just"/>
            <a:r>
              <a:rPr lang="pl-PL" altLang="en-US" sz="2800">
                <a:latin typeface="Roboto Condensed" panose="02000000000000000000" charset="0"/>
              </a:rPr>
              <a:t>&gt; </a:t>
            </a:r>
            <a:r>
              <a:rPr lang="pl-PL" altLang="en-US" sz="2800" b="1">
                <a:latin typeface="Roboto Condensed" panose="02000000000000000000" charset="0"/>
              </a:rPr>
              <a:t>przedmiot reklamy</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 reklama towaru (podkreśla się cechy charakterystyczne reklamowanego dobra, szczególnie nowego produktu)</a:t>
            </a:r>
            <a:endParaRPr lang="pl-PL" altLang="en-US" sz="2800">
              <a:latin typeface="Roboto Condensed" panose="02000000000000000000" charset="0"/>
            </a:endParaRPr>
          </a:p>
          <a:p>
            <a:pPr algn="just"/>
            <a:r>
              <a:rPr lang="pl-PL" altLang="en-US" sz="2800">
                <a:latin typeface="Roboto Condensed" panose="02000000000000000000" charset="0"/>
              </a:rPr>
              <a:t>- reklama marki</a:t>
            </a:r>
            <a:endParaRPr lang="pl-PL" altLang="en-US" sz="2800">
              <a:latin typeface="Roboto Condensed" panose="02000000000000000000" charset="0"/>
            </a:endParaRPr>
          </a:p>
          <a:p>
            <a:pPr algn="just"/>
            <a:r>
              <a:rPr lang="pl-PL" altLang="en-US" sz="2800">
                <a:latin typeface="Roboto Condensed" panose="02000000000000000000" charset="0"/>
              </a:rPr>
              <a:t>&gt; </a:t>
            </a:r>
            <a:r>
              <a:rPr lang="pl-PL" altLang="en-US" sz="2800" b="1">
                <a:latin typeface="Roboto Condensed" panose="02000000000000000000" charset="0"/>
              </a:rPr>
              <a:t>funkcje</a:t>
            </a:r>
            <a:endParaRPr lang="pl-PL" altLang="en-US" sz="2800" b="1">
              <a:latin typeface="Roboto Condensed" panose="02000000000000000000" charset="0"/>
            </a:endParaRPr>
          </a:p>
          <a:p>
            <a:pPr algn="just"/>
            <a:r>
              <a:rPr lang="pl-PL" altLang="en-US" sz="2800">
                <a:latin typeface="Roboto Condensed" panose="02000000000000000000" charset="0"/>
              </a:rPr>
              <a:t>- reklama informacyjna</a:t>
            </a:r>
            <a:endParaRPr lang="pl-PL" altLang="en-US" sz="2800">
              <a:latin typeface="Roboto Condensed" panose="02000000000000000000" charset="0"/>
            </a:endParaRPr>
          </a:p>
          <a:p>
            <a:pPr algn="just"/>
            <a:r>
              <a:rPr lang="pl-PL" altLang="en-US" sz="2800">
                <a:latin typeface="Roboto Condensed" panose="02000000000000000000" charset="0"/>
              </a:rPr>
              <a:t>- reklama nakłaniająca</a:t>
            </a:r>
            <a:endParaRPr lang="pl-PL" altLang="en-US" sz="2800">
              <a:latin typeface="Roboto Condensed" panose="02000000000000000000"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6990" y="2091055"/>
            <a:ext cx="9965055" cy="2676525"/>
          </a:xfrm>
          <a:prstGeom prst="rect">
            <a:avLst/>
          </a:prstGeom>
          <a:noFill/>
        </p:spPr>
        <p:txBody>
          <a:bodyPr wrap="square" rtlCol="0">
            <a:spAutoFit/>
          </a:bodyPr>
          <a:p>
            <a:pPr algn="just"/>
            <a:r>
              <a:rPr lang="pl-PL" altLang="en-US" sz="2800" b="1">
                <a:latin typeface="Roboto Condensed" panose="02000000000000000000" charset="0"/>
              </a:rPr>
              <a:t>Rodzaje reklamy</a:t>
            </a:r>
            <a:r>
              <a:rPr lang="pl-PL" altLang="en-US" sz="2800">
                <a:latin typeface="Roboto Condensed" panose="02000000000000000000" charset="0"/>
              </a:rPr>
              <a:t> można określić biorąc pod uwagę różne kryteria klasyfikacji (cd):</a:t>
            </a:r>
            <a:endParaRPr lang="pl-PL" altLang="en-US" sz="2800">
              <a:latin typeface="Roboto Condensed" panose="02000000000000000000" charset="0"/>
            </a:endParaRPr>
          </a:p>
          <a:p>
            <a:pPr algn="just"/>
            <a:r>
              <a:rPr lang="pl-PL" altLang="en-US" sz="2800">
                <a:latin typeface="Roboto Condensed" panose="02000000000000000000" charset="0"/>
              </a:rPr>
              <a:t>&gt; </a:t>
            </a:r>
            <a:r>
              <a:rPr lang="pl-PL" altLang="en-US" sz="2800" b="1">
                <a:latin typeface="Roboto Condensed" panose="02000000000000000000" charset="0"/>
              </a:rPr>
              <a:t>stopień dostosowania do potrzeb odbiorców</a:t>
            </a:r>
            <a:endParaRPr lang="pl-PL" altLang="en-US" sz="2800" b="1">
              <a:latin typeface="Roboto Condensed" panose="02000000000000000000" charset="0"/>
            </a:endParaRPr>
          </a:p>
          <a:p>
            <a:pPr algn="just"/>
            <a:r>
              <a:rPr lang="pl-PL" altLang="en-US" sz="2800">
                <a:latin typeface="Roboto Condensed" panose="02000000000000000000" charset="0"/>
              </a:rPr>
              <a:t>- reklama masowa</a:t>
            </a:r>
            <a:endParaRPr lang="pl-PL" altLang="en-US" sz="2800">
              <a:latin typeface="Roboto Condensed" panose="02000000000000000000" charset="0"/>
            </a:endParaRPr>
          </a:p>
          <a:p>
            <a:pPr algn="just"/>
            <a:r>
              <a:rPr lang="pl-PL" altLang="en-US" sz="2800">
                <a:latin typeface="Roboto Condensed" panose="02000000000000000000" charset="0"/>
              </a:rPr>
              <a:t>- reklama półmasowa (specjalistyczna)</a:t>
            </a:r>
            <a:endParaRPr lang="pl-PL" altLang="en-US" sz="2800">
              <a:latin typeface="Roboto Condensed" panose="02000000000000000000" charset="0"/>
            </a:endParaRPr>
          </a:p>
          <a:p>
            <a:pPr algn="just"/>
            <a:r>
              <a:rPr lang="pl-PL" altLang="en-US" sz="2800">
                <a:latin typeface="Roboto Condensed" panose="02000000000000000000" charset="0"/>
              </a:rPr>
              <a:t>- reklama pocztowa (direct mail)</a:t>
            </a:r>
            <a:endParaRPr lang="pl-PL" altLang="en-US" sz="2800">
              <a:latin typeface="Roboto Condensed" panose="02000000000000000000"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2736850"/>
            <a:ext cx="9965055" cy="1383665"/>
          </a:xfrm>
          <a:prstGeom prst="rect">
            <a:avLst/>
          </a:prstGeom>
          <a:noFill/>
        </p:spPr>
        <p:txBody>
          <a:bodyPr wrap="square" rtlCol="0">
            <a:spAutoFit/>
          </a:bodyPr>
          <a:p>
            <a:pPr algn="just"/>
            <a:r>
              <a:rPr lang="pl-PL" altLang="en-US" sz="2800" b="1">
                <a:latin typeface="Roboto Condensed" panose="02000000000000000000" charset="0"/>
              </a:rPr>
              <a:t>Reklama masowa j</a:t>
            </a:r>
            <a:r>
              <a:rPr lang="pl-PL" altLang="en-US" sz="2800">
                <a:latin typeface="Roboto Condensed" panose="02000000000000000000" charset="0"/>
              </a:rPr>
              <a:t>est zwykle prowadzona w formie multimedialnych kampanii reklamowych, gdyż połączenie kilku środków przekazu zwiększa stopień zapamiętywalność i w efekcie skuteczności.</a:t>
            </a:r>
            <a:endParaRPr lang="pl-PL" altLang="en-US" sz="2800">
              <a:latin typeface="Roboto Condensed" panose="02000000000000000000"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1659890"/>
            <a:ext cx="9965055" cy="3538220"/>
          </a:xfrm>
          <a:prstGeom prst="rect">
            <a:avLst/>
          </a:prstGeom>
          <a:noFill/>
        </p:spPr>
        <p:txBody>
          <a:bodyPr wrap="square" rtlCol="0">
            <a:spAutoFit/>
          </a:bodyPr>
          <a:p>
            <a:pPr algn="just"/>
            <a:r>
              <a:rPr lang="pl-PL" altLang="en-US" sz="2800" b="1">
                <a:latin typeface="Roboto Condensed" panose="02000000000000000000" charset="0"/>
              </a:rPr>
              <a:t>Reklama masowa jest charakterystyczna dla promowania sprzedaży towarów konsumpcyjnych</a:t>
            </a:r>
            <a:r>
              <a:rPr lang="pl-PL" altLang="en-US" sz="2800">
                <a:latin typeface="Roboto Condensed" panose="02000000000000000000" charset="0"/>
              </a:rPr>
              <a:t>, wykorzystuje się w niej środki masowego komunikowania:</a:t>
            </a:r>
            <a:endParaRPr lang="pl-PL" altLang="en-US" sz="2800">
              <a:latin typeface="Roboto Condensed" panose="02000000000000000000" charset="0"/>
            </a:endParaRPr>
          </a:p>
          <a:p>
            <a:pPr algn="just"/>
            <a:r>
              <a:rPr lang="pl-PL" altLang="en-US" sz="2800">
                <a:latin typeface="Roboto Condensed" panose="02000000000000000000" charset="0"/>
              </a:rPr>
              <a:t>- prasę codzienną, periodyki</a:t>
            </a:r>
            <a:endParaRPr lang="pl-PL" altLang="en-US" sz="2800">
              <a:latin typeface="Roboto Condensed" panose="02000000000000000000" charset="0"/>
            </a:endParaRPr>
          </a:p>
          <a:p>
            <a:pPr algn="just"/>
            <a:r>
              <a:rPr lang="pl-PL" altLang="en-US" sz="2800">
                <a:latin typeface="Roboto Condensed" panose="02000000000000000000" charset="0"/>
              </a:rPr>
              <a:t>- telewizję</a:t>
            </a:r>
            <a:endParaRPr lang="pl-PL" altLang="en-US" sz="2800">
              <a:latin typeface="Roboto Condensed" panose="02000000000000000000" charset="0"/>
            </a:endParaRPr>
          </a:p>
          <a:p>
            <a:pPr algn="just"/>
            <a:r>
              <a:rPr lang="pl-PL" altLang="en-US" sz="2800">
                <a:latin typeface="Roboto Condensed" panose="02000000000000000000" charset="0"/>
              </a:rPr>
              <a:t>- radio</a:t>
            </a:r>
            <a:endParaRPr lang="pl-PL" altLang="en-US" sz="2800">
              <a:latin typeface="Roboto Condensed" panose="02000000000000000000" charset="0"/>
            </a:endParaRPr>
          </a:p>
          <a:p>
            <a:pPr algn="just"/>
            <a:r>
              <a:rPr lang="pl-PL" altLang="en-US" sz="2800">
                <a:latin typeface="Roboto Condensed" panose="02000000000000000000" charset="0"/>
              </a:rPr>
              <a:t>- out-door, czyli plakaty, reklama świetlna, szyldy</a:t>
            </a:r>
            <a:endParaRPr lang="pl-PL" altLang="en-US" sz="2800">
              <a:latin typeface="Roboto Condensed" panose="02000000000000000000" charset="0"/>
            </a:endParaRPr>
          </a:p>
          <a:p>
            <a:pPr algn="just"/>
            <a:r>
              <a:rPr lang="pl-PL" altLang="en-US" sz="2800">
                <a:latin typeface="Roboto Condensed" panose="02000000000000000000" charset="0"/>
              </a:rPr>
              <a:t>- Internet</a:t>
            </a:r>
            <a:endParaRPr lang="pl-PL" altLang="en-US" sz="2800">
              <a:latin typeface="Roboto Condensed" panose="02000000000000000000"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5405" y="2521585"/>
            <a:ext cx="9965055" cy="1814830"/>
          </a:xfrm>
          <a:prstGeom prst="rect">
            <a:avLst/>
          </a:prstGeom>
          <a:noFill/>
        </p:spPr>
        <p:txBody>
          <a:bodyPr wrap="square" rtlCol="0">
            <a:spAutoFit/>
          </a:bodyPr>
          <a:p>
            <a:pPr algn="just"/>
            <a:r>
              <a:rPr lang="pl-PL" altLang="en-US" sz="2800" b="1">
                <a:latin typeface="Roboto Condensed" panose="02000000000000000000" charset="0"/>
              </a:rPr>
              <a:t>Reklama półmasowa</a:t>
            </a:r>
            <a:r>
              <a:rPr lang="pl-PL" altLang="en-US" sz="2800">
                <a:latin typeface="Roboto Condensed" panose="02000000000000000000" charset="0"/>
              </a:rPr>
              <a:t> najczęściej dotyczy produktów przemysłowych, tzw. dóbr inwestycyjnych (maszyn i urządzeń) i surowców. Przykładem takiej reklamy są ogłoszenia w specjalistycznych czasopismach branżowych.</a:t>
            </a:r>
            <a:endParaRPr lang="pl-PL" altLang="en-US" sz="2800">
              <a:latin typeface="Roboto Condensed" panose="02000000000000000000"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00480" y="1850390"/>
            <a:ext cx="9965055" cy="2676525"/>
          </a:xfrm>
          <a:prstGeom prst="rect">
            <a:avLst/>
          </a:prstGeom>
          <a:noFill/>
        </p:spPr>
        <p:txBody>
          <a:bodyPr wrap="square" rtlCol="0">
            <a:spAutoFit/>
          </a:bodyPr>
          <a:p>
            <a:pPr algn="just"/>
            <a:r>
              <a:rPr lang="pl-PL" altLang="en-US" sz="2800" b="1">
                <a:latin typeface="Roboto Condensed" panose="02000000000000000000" charset="0"/>
              </a:rPr>
              <a:t>Strategia promocji </a:t>
            </a:r>
            <a:r>
              <a:rPr lang="pl-PL" altLang="en-US" sz="2800">
                <a:latin typeface="Roboto Condensed" panose="02000000000000000000" charset="0"/>
              </a:rPr>
              <a:t>- to zbiór wszystkich środków, za pomocą których przedsiębiorstwo przekazuje otoczeniu informacje o swojej działalności, produktach i usługach. Przez promocję rozumie się oddziaływanie na odbiorców produktów polegające na przekazywaniu im informacji, które mają zwiększać wiedzę na temat towarów firmy i samej firmy w celu stworzenia dla nich preferencji na rynku.</a:t>
            </a:r>
            <a:endParaRPr lang="pl-PL" altLang="en-US" sz="2800">
              <a:latin typeface="Roboto Condensed" panose="02000000000000000000"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5405" y="2521585"/>
            <a:ext cx="9965055" cy="1814830"/>
          </a:xfrm>
          <a:prstGeom prst="rect">
            <a:avLst/>
          </a:prstGeom>
          <a:noFill/>
        </p:spPr>
        <p:txBody>
          <a:bodyPr wrap="square" rtlCol="0">
            <a:spAutoFit/>
          </a:bodyPr>
          <a:p>
            <a:pPr algn="just"/>
            <a:r>
              <a:rPr lang="pl-PL" altLang="en-US" sz="2800" b="1">
                <a:latin typeface="Roboto Condensed" panose="02000000000000000000" charset="0"/>
              </a:rPr>
              <a:t>Reklama pocztowa</a:t>
            </a:r>
            <a:r>
              <a:rPr lang="pl-PL" altLang="en-US" sz="2800">
                <a:latin typeface="Roboto Condensed" panose="02000000000000000000" charset="0"/>
              </a:rPr>
              <a:t> </a:t>
            </a:r>
            <a:r>
              <a:rPr lang="pl-PL" altLang="en-US" sz="2800" b="1">
                <a:latin typeface="Roboto Condensed" panose="02000000000000000000" charset="0"/>
              </a:rPr>
              <a:t>(też za pomocą poczty elektronicznej) jest kierowana bezpośrednio do pierwszego odbiorcy towaru</a:t>
            </a:r>
            <a:r>
              <a:rPr lang="pl-PL" altLang="en-US" sz="2800">
                <a:latin typeface="Roboto Condensed" panose="02000000000000000000" charset="0"/>
              </a:rPr>
              <a:t>. Najważniejszym środkiem reklamy pocztowej jest list reklamowy. Dobrze jest posiadać informacje o osobie, do której jest kierowany.</a:t>
            </a:r>
            <a:endParaRPr lang="pl-PL" altLang="en-US" sz="2800">
              <a:latin typeface="Roboto Condensed" panose="02000000000000000000"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845" y="2167255"/>
            <a:ext cx="9965055" cy="2245360"/>
          </a:xfrm>
          <a:prstGeom prst="rect">
            <a:avLst/>
          </a:prstGeom>
          <a:noFill/>
        </p:spPr>
        <p:txBody>
          <a:bodyPr wrap="square" rtlCol="0">
            <a:spAutoFit/>
          </a:bodyPr>
          <a:p>
            <a:pPr algn="just"/>
            <a:r>
              <a:rPr lang="pl-PL" altLang="en-US" sz="2800" b="1">
                <a:latin typeface="Roboto Condensed" panose="02000000000000000000" charset="0"/>
              </a:rPr>
              <a:t>Reklama, jak każda inna forma promocji, ma wpłynąć na zmianę postaw konsumentów</a:t>
            </a:r>
            <a:r>
              <a:rPr lang="pl-PL" altLang="en-US" sz="2800">
                <a:latin typeface="Roboto Condensed" panose="02000000000000000000" charset="0"/>
              </a:rPr>
              <a:t>, proces ten przebiega etapowo.</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Najbardziej znanym modelem obrazującym reakcję adresatów na reklamę jest </a:t>
            </a:r>
            <a:r>
              <a:rPr lang="pl-PL" altLang="en-US" sz="2800" b="1">
                <a:latin typeface="Roboto Condensed" panose="02000000000000000000" charset="0"/>
              </a:rPr>
              <a:t>MODEL AIDA</a:t>
            </a:r>
            <a:r>
              <a:rPr lang="pl-PL" altLang="en-US" sz="2800">
                <a:latin typeface="Roboto Condensed" panose="02000000000000000000" charset="0"/>
              </a:rPr>
              <a:t>:</a:t>
            </a:r>
            <a:endParaRPr lang="pl-PL" altLang="en-US" sz="2800">
              <a:latin typeface="Roboto Condensed" panose="02000000000000000000"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845" y="2167255"/>
            <a:ext cx="9965055" cy="2245360"/>
          </a:xfrm>
          <a:prstGeom prst="rect">
            <a:avLst/>
          </a:prstGeom>
          <a:noFill/>
        </p:spPr>
        <p:txBody>
          <a:bodyPr wrap="square" rtlCol="0">
            <a:spAutoFit/>
          </a:bodyPr>
          <a:p>
            <a:pPr algn="just"/>
            <a:r>
              <a:rPr lang="pl-PL" altLang="en-US" sz="2800" b="1">
                <a:latin typeface="Roboto Condensed" panose="02000000000000000000" charset="0"/>
              </a:rPr>
              <a:t>ATTENTION</a:t>
            </a:r>
            <a:r>
              <a:rPr lang="pl-PL" altLang="en-US" sz="2800">
                <a:latin typeface="Roboto Condensed" panose="02000000000000000000" charset="0"/>
              </a:rPr>
              <a:t> - uwaga to pierwsze zadanie środka reklamy, jeśli nie uda się tego osiągnąć nieistotne staje się ile osób obejrzy, czy usłyszy reklamę, gdyż nie zostanie ona zauważona. Zwrócenie uwagi można osiągnąć przez duże, czytelne nagłówki, ciekawe układy graficzne, fotograficzne, cokolwiek innego co wzbudzi ciekawość.</a:t>
            </a:r>
            <a:endParaRPr lang="pl-PL" altLang="en-US" sz="2800">
              <a:latin typeface="Roboto Condensed" panose="02000000000000000000"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845" y="2521585"/>
            <a:ext cx="9965055" cy="1814830"/>
          </a:xfrm>
          <a:prstGeom prst="rect">
            <a:avLst/>
          </a:prstGeom>
          <a:noFill/>
        </p:spPr>
        <p:txBody>
          <a:bodyPr wrap="square" rtlCol="0">
            <a:spAutoFit/>
          </a:bodyPr>
          <a:p>
            <a:pPr algn="just"/>
            <a:r>
              <a:rPr lang="pl-PL" altLang="en-US" sz="2800" b="1">
                <a:latin typeface="Roboto Condensed" panose="02000000000000000000" charset="0"/>
              </a:rPr>
              <a:t>INTEREST</a:t>
            </a:r>
            <a:r>
              <a:rPr lang="pl-PL" altLang="en-US" sz="2800">
                <a:latin typeface="Roboto Condensed" panose="02000000000000000000" charset="0"/>
              </a:rPr>
              <a:t>- zainteresowanie, tu pamiętać należy, by istniał wyraźny związek między elementem reklamy, który ma wzbudzić uwagę, a tym, którego celem jest wzbudzenie zainteresowania. Język środka reklamy musi być odpowiednio dostosowany do segmentu rynku.</a:t>
            </a:r>
            <a:endParaRPr lang="pl-PL" altLang="en-US" sz="2800">
              <a:latin typeface="Roboto Condensed" panose="02000000000000000000"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1918970"/>
            <a:ext cx="9965055" cy="2676525"/>
          </a:xfrm>
          <a:prstGeom prst="rect">
            <a:avLst/>
          </a:prstGeom>
          <a:noFill/>
        </p:spPr>
        <p:txBody>
          <a:bodyPr wrap="square" rtlCol="0">
            <a:spAutoFit/>
          </a:bodyPr>
          <a:p>
            <a:pPr algn="just"/>
            <a:r>
              <a:rPr lang="pl-PL" altLang="en-US" sz="2800" b="1">
                <a:latin typeface="Roboto Condensed" panose="02000000000000000000" charset="0"/>
              </a:rPr>
              <a:t>DESIRE</a:t>
            </a:r>
            <a:r>
              <a:rPr lang="pl-PL" altLang="en-US" sz="2800">
                <a:latin typeface="Roboto Condensed" panose="02000000000000000000" charset="0"/>
              </a:rPr>
              <a:t> - wzbudzenie chęci posiadania produktu to zadanie najtrudniejsze w całym procesie oddziaływania. Wymagana jest wiedza o sposobie myślenia naszego audytorium, o ich sposobie postępowania, o czynnikach wpływających na decyzję zakupu (np.: jakość, cena, znajomość marki) W tej fazie trzeba dostarczyć racjonalnych argumentów potencjalnym klientom.</a:t>
            </a:r>
            <a:endParaRPr lang="pl-PL" altLang="en-US" sz="2800">
              <a:latin typeface="Roboto Condensed" panose="02000000000000000000"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99845" y="2415540"/>
            <a:ext cx="9965055" cy="1814830"/>
          </a:xfrm>
          <a:prstGeom prst="rect">
            <a:avLst/>
          </a:prstGeom>
          <a:noFill/>
        </p:spPr>
        <p:txBody>
          <a:bodyPr wrap="square" rtlCol="0">
            <a:spAutoFit/>
          </a:bodyPr>
          <a:p>
            <a:pPr algn="just"/>
            <a:r>
              <a:rPr lang="pl-PL" altLang="en-US" sz="2800" b="1">
                <a:latin typeface="Roboto Condensed" panose="02000000000000000000" charset="0"/>
              </a:rPr>
              <a:t>ACTION</a:t>
            </a:r>
            <a:r>
              <a:rPr lang="pl-PL" altLang="en-US" sz="2800">
                <a:latin typeface="Roboto Condensed" panose="02000000000000000000" charset="0"/>
              </a:rPr>
              <a:t> - nakłonienie do działania, faza świadcząca o skuteczności całej reklamy. Tu podajemy informacje, gdzie dany produkt można nabyć albo odsyłamy do miejsca, gdzie takie informacje można uzyskać.</a:t>
            </a:r>
            <a:endParaRPr lang="pl-PL" altLang="en-US" sz="2800">
              <a:latin typeface="Roboto Condensed" panose="02000000000000000000"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448310" y="1950720"/>
            <a:ext cx="11295380" cy="2584450"/>
          </a:xfrm>
          <a:prstGeom prst="rect">
            <a:avLst/>
          </a:prstGeom>
          <a:noFill/>
        </p:spPr>
        <p:txBody>
          <a:bodyPr wrap="square" rtlCol="0">
            <a:spAutoFit/>
          </a:bodyPr>
          <a:p>
            <a:pPr algn="ctr"/>
            <a:r>
              <a:rPr lang="pl-PL" altLang="en-US" sz="5400">
                <a:latin typeface="Roboto Condensed" panose="02000000000000000000" charset="0"/>
              </a:rPr>
              <a:t>Jak się dobrze promować? </a:t>
            </a:r>
            <a:endParaRPr lang="pl-PL" altLang="en-US" sz="5400">
              <a:latin typeface="Roboto Condensed" panose="02000000000000000000" charset="0"/>
            </a:endParaRPr>
          </a:p>
          <a:p>
            <a:pPr algn="ctr"/>
            <a:endParaRPr lang="pl-PL" altLang="en-US" sz="5400">
              <a:latin typeface="Roboto Condensed" panose="02000000000000000000" charset="0"/>
            </a:endParaRPr>
          </a:p>
          <a:p>
            <a:pPr algn="ctr"/>
            <a:r>
              <a:rPr lang="pl-PL" altLang="en-US" sz="5400">
                <a:latin typeface="Roboto Condensed" panose="02000000000000000000" charset="0"/>
              </a:rPr>
              <a:t>Jak wybrać dobrą strategie promocji?</a:t>
            </a:r>
            <a:endParaRPr lang="pl-PL" altLang="en-US" sz="5400">
              <a:latin typeface="Roboto Condensed" panose="02000000000000000000"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1689100"/>
            <a:ext cx="9965055" cy="3107690"/>
          </a:xfrm>
          <a:prstGeom prst="rect">
            <a:avLst/>
          </a:prstGeom>
          <a:noFill/>
        </p:spPr>
        <p:txBody>
          <a:bodyPr wrap="square" rtlCol="0">
            <a:spAutoFit/>
          </a:bodyPr>
          <a:p>
            <a:pPr algn="just"/>
            <a:r>
              <a:rPr lang="pl-PL" altLang="en-US" sz="2800">
                <a:latin typeface="Roboto Condensed" panose="02000000000000000000" charset="0"/>
              </a:rPr>
              <a:t>1.</a:t>
            </a:r>
            <a:r>
              <a:rPr lang="pl-PL" altLang="en-US" sz="2800" b="1">
                <a:latin typeface="Roboto Condensed" panose="02000000000000000000" charset="0"/>
              </a:rPr>
              <a:t>Opracuj zawsze jasną i precyzyjną strategię reklamową</a:t>
            </a:r>
            <a:r>
              <a:rPr lang="pl-PL" altLang="en-US" sz="2800">
                <a:latin typeface="Roboto Condensed" panose="02000000000000000000" charset="0"/>
              </a:rPr>
              <a:t>, co oznacza potrzebę ustalenia konkretnych, właściwych reklamie celów, dotyczącej głównie sfery informacyjnej.</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2.</a:t>
            </a:r>
            <a:r>
              <a:rPr lang="pl-PL" altLang="en-US" sz="2800" b="1">
                <a:latin typeface="Roboto Condensed" panose="02000000000000000000" charset="0"/>
              </a:rPr>
              <a:t>Akceptuj tylko reklamę na wysokim poziomie</a:t>
            </a:r>
            <a:r>
              <a:rPr lang="pl-PL" altLang="en-US" sz="2800">
                <a:latin typeface="Roboto Condensed" panose="02000000000000000000" charset="0"/>
              </a:rPr>
              <a:t>, gdyż bardzo dobra i bardzo zła reklama kosztuje często tyle samo. Reklama promuje markę produktu Twojej firmy, więc należy od niej wymagać wiele.</a:t>
            </a:r>
            <a:endParaRPr lang="pl-PL" altLang="en-US" sz="2800">
              <a:latin typeface="Roboto Condensed" panose="02000000000000000000"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1689100"/>
            <a:ext cx="9965055" cy="3107690"/>
          </a:xfrm>
          <a:prstGeom prst="rect">
            <a:avLst/>
          </a:prstGeom>
          <a:noFill/>
        </p:spPr>
        <p:txBody>
          <a:bodyPr wrap="square" rtlCol="0">
            <a:spAutoFit/>
          </a:bodyPr>
          <a:p>
            <a:pPr algn="just"/>
            <a:r>
              <a:rPr lang="pl-PL" altLang="en-US" sz="2800">
                <a:latin typeface="Roboto Condensed" panose="02000000000000000000" charset="0"/>
              </a:rPr>
              <a:t>3.</a:t>
            </a:r>
            <a:r>
              <a:rPr lang="pl-PL" altLang="en-US" sz="2800" b="1">
                <a:latin typeface="Roboto Condensed" panose="02000000000000000000" charset="0"/>
              </a:rPr>
              <a:t>Twórz reklamę kreatywną</a:t>
            </a:r>
            <a:r>
              <a:rPr lang="pl-PL" altLang="en-US" sz="2800">
                <a:latin typeface="Roboto Condensed" panose="02000000000000000000" charset="0"/>
              </a:rPr>
              <a:t>, czyli nie trzymaj się utartych schematów i tylko tradycyjnych argumentów oraz form reklamy, mimo, że są łatwiejsze do realizacji.</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4.</a:t>
            </a:r>
            <a:r>
              <a:rPr lang="pl-PL" altLang="en-US" sz="2800" b="1">
                <a:latin typeface="Roboto Condensed" panose="02000000000000000000" charset="0"/>
              </a:rPr>
              <a:t>Podchodź do projektów kampanii reklamowej pozytywnie, ale bezwzględnie</a:t>
            </a:r>
            <a:r>
              <a:rPr lang="pl-PL" altLang="en-US" sz="2800">
                <a:latin typeface="Roboto Condensed" panose="02000000000000000000" charset="0"/>
              </a:rPr>
              <a:t>, czyli wymagaj od agencji reklamowej pełnej profesjonalności.</a:t>
            </a:r>
            <a:endParaRPr lang="pl-PL" altLang="en-US" sz="2800">
              <a:latin typeface="Roboto Condensed" panose="02000000000000000000"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2090420"/>
            <a:ext cx="9965055" cy="2676525"/>
          </a:xfrm>
          <a:prstGeom prst="rect">
            <a:avLst/>
          </a:prstGeom>
          <a:noFill/>
        </p:spPr>
        <p:txBody>
          <a:bodyPr wrap="square" rtlCol="0">
            <a:spAutoFit/>
          </a:bodyPr>
          <a:p>
            <a:pPr algn="just"/>
            <a:r>
              <a:rPr lang="pl-PL" altLang="en-US" sz="2800">
                <a:latin typeface="Roboto Condensed" panose="02000000000000000000" charset="0"/>
              </a:rPr>
              <a:t>5.</a:t>
            </a:r>
            <a:r>
              <a:rPr lang="pl-PL" altLang="en-US" sz="2800" b="1">
                <a:latin typeface="Roboto Condensed" panose="02000000000000000000" charset="0"/>
              </a:rPr>
              <a:t>Twórz reklamę długookresową</a:t>
            </a:r>
            <a:r>
              <a:rPr lang="pl-PL" altLang="en-US" sz="2800">
                <a:latin typeface="Roboto Condensed" panose="02000000000000000000" charset="0"/>
              </a:rPr>
              <a:t>, czyli koncentruj się na koncepcji i głównej idei kampanii, a nie na poszczególnych środkach reklamowych (ogłoszeniach, filmach, plakatach).</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6.</a:t>
            </a:r>
            <a:r>
              <a:rPr lang="pl-PL" altLang="en-US" sz="2800" b="1">
                <a:latin typeface="Roboto Condensed" panose="02000000000000000000" charset="0"/>
              </a:rPr>
              <a:t>Nigdy nie bądź zadowolony ze swej reklamy</a:t>
            </a:r>
            <a:r>
              <a:rPr lang="pl-PL" altLang="en-US" sz="2800">
                <a:latin typeface="Roboto Condensed" panose="02000000000000000000" charset="0"/>
              </a:rPr>
              <a:t>, gdyż zadanie tworzenia lepszej reklam jest sprawą ciągłą i nigdy się nie kończy.</a:t>
            </a:r>
            <a:endParaRPr lang="pl-PL" altLang="en-US" sz="2800">
              <a:latin typeface="Roboto Condensed" panose="02000000000000000000"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850265"/>
            <a:ext cx="9965055" cy="4831080"/>
          </a:xfrm>
          <a:prstGeom prst="rect">
            <a:avLst/>
          </a:prstGeom>
          <a:noFill/>
        </p:spPr>
        <p:txBody>
          <a:bodyPr wrap="square" rtlCol="0">
            <a:spAutoFit/>
          </a:bodyPr>
          <a:p>
            <a:pPr algn="just"/>
            <a:r>
              <a:rPr lang="pl-PL" altLang="en-US" sz="2800" b="1">
                <a:latin typeface="Roboto Condensed" panose="02000000000000000000" charset="0"/>
              </a:rPr>
              <a:t>Promocję można uznać za pozacenową formę konkurencji pomiędzy firmami. </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Znaczenie promocji</a:t>
            </a:r>
            <a:r>
              <a:rPr lang="pl-PL" altLang="en-US" sz="2800">
                <a:latin typeface="Roboto Condensed" panose="02000000000000000000" charset="0"/>
              </a:rPr>
              <a:t> dla przedsiębiorstw zależy m.in. od:</a:t>
            </a:r>
            <a:endParaRPr lang="pl-PL" altLang="en-US" sz="2800">
              <a:latin typeface="Roboto Condensed" panose="02000000000000000000" charset="0"/>
            </a:endParaRPr>
          </a:p>
          <a:p>
            <a:pPr algn="just"/>
            <a:r>
              <a:rPr lang="pl-PL" altLang="en-US" sz="2800">
                <a:latin typeface="Roboto Condensed" panose="02000000000000000000" charset="0"/>
              </a:rPr>
              <a:t>- planów przedsiębiorstwa w stosunku do danego rynku,</a:t>
            </a:r>
            <a:endParaRPr lang="pl-PL" altLang="en-US" sz="2800">
              <a:latin typeface="Roboto Condensed" panose="02000000000000000000" charset="0"/>
            </a:endParaRPr>
          </a:p>
          <a:p>
            <a:pPr algn="just"/>
            <a:r>
              <a:rPr lang="pl-PL" altLang="en-US" sz="2800">
                <a:latin typeface="Roboto Condensed" panose="02000000000000000000" charset="0"/>
              </a:rPr>
              <a:t>- konkurencji obecnej na rynku,</a:t>
            </a:r>
            <a:endParaRPr lang="pl-PL" altLang="en-US" sz="2800">
              <a:latin typeface="Roboto Condensed" panose="02000000000000000000" charset="0"/>
            </a:endParaRPr>
          </a:p>
          <a:p>
            <a:pPr algn="just"/>
            <a:r>
              <a:rPr lang="pl-PL" altLang="en-US" sz="2800">
                <a:latin typeface="Roboto Condensed" panose="02000000000000000000" charset="0"/>
              </a:rPr>
              <a:t>- charakteru rynku,</a:t>
            </a:r>
            <a:endParaRPr lang="pl-PL" altLang="en-US" sz="2800">
              <a:latin typeface="Roboto Condensed" panose="02000000000000000000" charset="0"/>
            </a:endParaRPr>
          </a:p>
          <a:p>
            <a:pPr algn="just"/>
            <a:r>
              <a:rPr lang="pl-PL" altLang="en-US" sz="2800">
                <a:latin typeface="Roboto Condensed" panose="02000000000000000000" charset="0"/>
              </a:rPr>
              <a:t>- rodzaju i jakości sprzedawanych towarów i usług,</a:t>
            </a:r>
            <a:endParaRPr lang="pl-PL" altLang="en-US" sz="2800">
              <a:latin typeface="Roboto Condensed" panose="02000000000000000000" charset="0"/>
            </a:endParaRPr>
          </a:p>
          <a:p>
            <a:pPr algn="just"/>
            <a:r>
              <a:rPr lang="pl-PL" altLang="en-US" sz="2800">
                <a:latin typeface="Roboto Condensed" panose="02000000000000000000" charset="0"/>
              </a:rPr>
              <a:t>- stopnia wprowadzenia produktu na rynek,</a:t>
            </a:r>
            <a:endParaRPr lang="pl-PL" altLang="en-US" sz="2800">
              <a:latin typeface="Roboto Condensed" panose="02000000000000000000" charset="0"/>
            </a:endParaRPr>
          </a:p>
          <a:p>
            <a:pPr algn="just"/>
            <a:r>
              <a:rPr lang="pl-PL" altLang="en-US" sz="2800">
                <a:latin typeface="Roboto Condensed" panose="02000000000000000000" charset="0"/>
              </a:rPr>
              <a:t>- stopnia zróżnicowania produktu,</a:t>
            </a:r>
            <a:endParaRPr lang="pl-PL" altLang="en-US" sz="2800">
              <a:latin typeface="Roboto Condensed" panose="02000000000000000000" charset="0"/>
            </a:endParaRPr>
          </a:p>
          <a:p>
            <a:pPr algn="just"/>
            <a:r>
              <a:rPr lang="pl-PL" altLang="en-US" sz="2800">
                <a:latin typeface="Roboto Condensed" panose="02000000000000000000" charset="0"/>
              </a:rPr>
              <a:t>- stosunku konsumentów do towarów/usług danego przedsiębiorstwa.</a:t>
            </a:r>
            <a:endParaRPr lang="pl-PL" altLang="en-US" sz="2800">
              <a:latin typeface="Roboto Condensed" panose="02000000000000000000"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2090420"/>
            <a:ext cx="9965055" cy="2245360"/>
          </a:xfrm>
          <a:prstGeom prst="rect">
            <a:avLst/>
          </a:prstGeom>
          <a:noFill/>
        </p:spPr>
        <p:txBody>
          <a:bodyPr wrap="square" rtlCol="0">
            <a:spAutoFit/>
          </a:bodyPr>
          <a:p>
            <a:pPr algn="just"/>
            <a:r>
              <a:rPr lang="pl-PL" altLang="en-US" sz="2800" b="1">
                <a:latin typeface="Roboto Condensed" panose="02000000000000000000" charset="0"/>
              </a:rPr>
              <a:t>Pytanie: </a:t>
            </a:r>
            <a:r>
              <a:rPr lang="pl-PL" altLang="en-US" sz="2800">
                <a:latin typeface="Roboto Condensed" panose="02000000000000000000" charset="0"/>
              </a:rPr>
              <a:t>Czy w polskich mediach pojawiają się reklamy, które stają się przedmiotem rozmów ze względu na swoją kontrowersyjność, atrakcyjność wizualną, występujące w nich znane osoby czy jeszcze z innych powodów? Jaka jest ich skuteczność w sprzedawaniu reklamowych produktów? </a:t>
            </a:r>
            <a:r>
              <a:rPr lang="pl-PL" altLang="en-US" sz="2800" i="1">
                <a:latin typeface="Roboto Condensed" panose="02000000000000000000" charset="0"/>
              </a:rPr>
              <a:t>(dyskusja)</a:t>
            </a:r>
            <a:endParaRPr lang="pl-PL" altLang="en-US" sz="2800" i="1">
              <a:latin typeface="Roboto Condensed" panose="02000000000000000000"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48535" y="2561590"/>
            <a:ext cx="7913370" cy="3415030"/>
          </a:xfrm>
          <a:prstGeom prst="rect">
            <a:avLst/>
          </a:prstGeom>
          <a:noFill/>
        </p:spPr>
        <p:txBody>
          <a:bodyPr wrap="square" rtlCol="0">
            <a:spAutoFit/>
          </a:bodyPr>
          <a:p>
            <a:pPr algn="ctr"/>
            <a:r>
              <a:rPr lang="pl-PL" altLang="en-US" sz="5400">
                <a:latin typeface="Roboto Condensed" panose="02000000000000000000" charset="0"/>
              </a:rPr>
              <a:t>3. Opracowanie strategii promocji</a:t>
            </a:r>
            <a:endParaRPr lang="pl-PL" altLang="en-US" sz="5400">
              <a:latin typeface="Roboto Condensed" panose="02000000000000000000" charset="0"/>
            </a:endParaRPr>
          </a:p>
          <a:p>
            <a:pPr algn="ctr"/>
            <a:endParaRPr lang="pl-PL" altLang="en-US" sz="5400">
              <a:latin typeface="Roboto Condensed" panose="02000000000000000000" charset="0"/>
            </a:endParaRPr>
          </a:p>
          <a:p>
            <a:pPr algn="ctr"/>
            <a:endParaRPr lang="pl-PL" altLang="en-US" sz="5400">
              <a:latin typeface="Roboto Condensed" panose="02000000000000000000"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82065" y="2622550"/>
            <a:ext cx="9965055" cy="1383665"/>
          </a:xfrm>
          <a:prstGeom prst="rect">
            <a:avLst/>
          </a:prstGeom>
          <a:noFill/>
        </p:spPr>
        <p:txBody>
          <a:bodyPr wrap="square" rtlCol="0">
            <a:spAutoFit/>
          </a:bodyPr>
          <a:p>
            <a:pPr algn="just"/>
            <a:r>
              <a:rPr lang="pl-PL" altLang="en-US" sz="2800">
                <a:latin typeface="Roboto Condensed" panose="02000000000000000000" charset="0"/>
              </a:rPr>
              <a:t>Jak wspomnięliśmy, aby opracować skuteczny program działań przedsiębiorstwa należy podjąć szereg decyzji, które sprowadzają się do odpowiedzi na kilka pytań: </a:t>
            </a:r>
            <a:r>
              <a:rPr lang="pl-PL" altLang="en-US" sz="2800" b="1">
                <a:latin typeface="Roboto Condensed" panose="02000000000000000000" charset="0"/>
              </a:rPr>
              <a:t>Dla kogo? Co? Jak? i Za jakie pieniądze? </a:t>
            </a:r>
            <a:endParaRPr lang="pl-PL" altLang="en-US" sz="2800" b="1">
              <a:latin typeface="Roboto Condensed" panose="02000000000000000000"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2161540"/>
            <a:ext cx="9965055" cy="2245360"/>
          </a:xfrm>
          <a:prstGeom prst="rect">
            <a:avLst/>
          </a:prstGeom>
          <a:noFill/>
        </p:spPr>
        <p:txBody>
          <a:bodyPr wrap="square" rtlCol="0">
            <a:spAutoFit/>
          </a:bodyPr>
          <a:p>
            <a:pPr algn="just"/>
            <a:r>
              <a:rPr lang="pl-PL" altLang="en-US" sz="2800" b="1">
                <a:latin typeface="Roboto Condensed" panose="02000000000000000000" charset="0"/>
              </a:rPr>
              <a:t>Dla kogo?</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Podjęcie skutecznych działań promocyjnych jest w dużej mierze uzależnione od właściwego określenia adresatów promocji, zwanych inaczej docelowymi segmentami rynku.</a:t>
            </a:r>
            <a:endParaRPr lang="pl-PL" altLang="en-US" sz="2800">
              <a:latin typeface="Roboto Condensed" panose="02000000000000000000"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1659890"/>
            <a:ext cx="9965055" cy="3538220"/>
          </a:xfrm>
          <a:prstGeom prst="rect">
            <a:avLst/>
          </a:prstGeom>
          <a:noFill/>
        </p:spPr>
        <p:txBody>
          <a:bodyPr wrap="square" rtlCol="0">
            <a:spAutoFit/>
          </a:bodyPr>
          <a:p>
            <a:pPr algn="just"/>
            <a:r>
              <a:rPr lang="pl-PL" altLang="en-US" sz="2800" b="1">
                <a:latin typeface="Roboto Condensed" panose="02000000000000000000" charset="0"/>
              </a:rPr>
              <a:t>Dla kogo?</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Pierwsze pytanie, na które należy znać odpowiedź to, czy mamy do czynienia z:</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segmentem nabywców indywidualnych</a:t>
            </a:r>
            <a:r>
              <a:rPr lang="pl-PL" altLang="en-US" sz="2800">
                <a:latin typeface="Roboto Condensed" panose="02000000000000000000" charset="0"/>
              </a:rPr>
              <a:t> (poszczególnych grup konsumentów czy gospodarstw domowych)</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segmentem instytucjonalnym</a:t>
            </a:r>
            <a:r>
              <a:rPr lang="pl-PL" altLang="en-US" sz="2800">
                <a:latin typeface="Roboto Condensed" panose="02000000000000000000" charset="0"/>
              </a:rPr>
              <a:t> (przedsiębiorstwami i innymi instytucjami typu szkoły, przedszkola, szpitale, instytucje rządowe itp.)</a:t>
            </a:r>
            <a:endParaRPr lang="pl-PL" altLang="en-US" sz="2800">
              <a:latin typeface="Roboto Condensed" panose="02000000000000000000"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2090420"/>
            <a:ext cx="9965055" cy="2676525"/>
          </a:xfrm>
          <a:prstGeom prst="rect">
            <a:avLst/>
          </a:prstGeom>
          <a:noFill/>
        </p:spPr>
        <p:txBody>
          <a:bodyPr wrap="square" rtlCol="0">
            <a:spAutoFit/>
          </a:bodyPr>
          <a:p>
            <a:pPr algn="just"/>
            <a:r>
              <a:rPr lang="pl-PL" altLang="en-US" sz="2800" b="1">
                <a:latin typeface="Roboto Condensed" panose="02000000000000000000" charset="0"/>
              </a:rPr>
              <a:t>Dla kogo?</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Wiele produktów może być sprzedawanych zarówno klientom indywidualnym jak i instytucjom, ale w zależności od tego do kogo jest skierowany nasz przekaz ten sam produkt powinien przybrać inne formy promocji.</a:t>
            </a:r>
            <a:endParaRPr lang="pl-PL" altLang="en-US" sz="2800">
              <a:latin typeface="Roboto Condensed" panose="02000000000000000000"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1859915"/>
            <a:ext cx="9965055" cy="3538220"/>
          </a:xfrm>
          <a:prstGeom prst="rect">
            <a:avLst/>
          </a:prstGeom>
          <a:noFill/>
        </p:spPr>
        <p:txBody>
          <a:bodyPr wrap="square" rtlCol="0">
            <a:spAutoFit/>
          </a:bodyPr>
          <a:p>
            <a:pPr algn="just"/>
            <a:r>
              <a:rPr lang="pl-PL" altLang="en-US" sz="2800" b="1">
                <a:latin typeface="Roboto Condensed" panose="02000000000000000000" charset="0"/>
              </a:rPr>
              <a:t>Kryteria segmentacji rynku </a:t>
            </a:r>
            <a:r>
              <a:rPr lang="pl-PL" altLang="en-US" sz="2800">
                <a:latin typeface="Roboto Condensed" panose="02000000000000000000" charset="0"/>
              </a:rPr>
              <a:t>pozwalające wyróżnić grupy nabywców indywidualnych są następujące:</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Czynniki geograficzne</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To najstarsze kryterium naturalnej segmentacji nabywców, obejmuje podział konsumentów ze względu na miejsce zamieszkania (ludność miasta+50.000, miasta 100.000-499.000, miasta – 99.000, ludność wiejska).</a:t>
            </a:r>
            <a:endParaRPr lang="pl-PL" altLang="en-US" sz="2800">
              <a:latin typeface="Roboto Condensed" panose="02000000000000000000"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1080135"/>
            <a:ext cx="9965055" cy="4399915"/>
          </a:xfrm>
          <a:prstGeom prst="rect">
            <a:avLst/>
          </a:prstGeom>
          <a:noFill/>
        </p:spPr>
        <p:txBody>
          <a:bodyPr wrap="square" rtlCol="0">
            <a:spAutoFit/>
          </a:bodyPr>
          <a:p>
            <a:pPr algn="just"/>
            <a:r>
              <a:rPr lang="pl-PL" altLang="en-US" sz="2800" b="1">
                <a:latin typeface="Roboto Condensed" panose="02000000000000000000" charset="0"/>
              </a:rPr>
              <a:t>Cechy demograficzne:</a:t>
            </a:r>
            <a:endParaRPr lang="pl-PL" altLang="en-US" sz="2800" b="1">
              <a:latin typeface="Roboto Condensed" panose="02000000000000000000" charset="0"/>
            </a:endParaRPr>
          </a:p>
          <a:p>
            <a:pPr algn="just"/>
            <a:r>
              <a:rPr lang="pl-PL" altLang="en-US" sz="2800">
                <a:latin typeface="Roboto Condensed" panose="02000000000000000000" charset="0"/>
              </a:rPr>
              <a:t>- wiek konsumenta</a:t>
            </a:r>
            <a:endParaRPr lang="pl-PL" altLang="en-US" sz="2800">
              <a:latin typeface="Roboto Condensed" panose="02000000000000000000" charset="0"/>
            </a:endParaRPr>
          </a:p>
          <a:p>
            <a:pPr algn="just"/>
            <a:r>
              <a:rPr lang="pl-PL" altLang="en-US" sz="2800">
                <a:latin typeface="Roboto Condensed" panose="02000000000000000000" charset="0"/>
              </a:rPr>
              <a:t>- płeć</a:t>
            </a:r>
            <a:endParaRPr lang="pl-PL" altLang="en-US" sz="2800">
              <a:latin typeface="Roboto Condensed" panose="02000000000000000000" charset="0"/>
            </a:endParaRPr>
          </a:p>
          <a:p>
            <a:pPr algn="just"/>
            <a:r>
              <a:rPr lang="pl-PL" altLang="en-US" sz="2800">
                <a:latin typeface="Roboto Condensed" panose="02000000000000000000" charset="0"/>
              </a:rPr>
              <a:t>- wykształcenie</a:t>
            </a:r>
            <a:endParaRPr lang="pl-PL" altLang="en-US" sz="2800">
              <a:latin typeface="Roboto Condensed" panose="02000000000000000000" charset="0"/>
            </a:endParaRPr>
          </a:p>
          <a:p>
            <a:pPr algn="just"/>
            <a:r>
              <a:rPr lang="pl-PL" altLang="en-US" sz="2800">
                <a:latin typeface="Roboto Condensed" panose="02000000000000000000" charset="0"/>
              </a:rPr>
              <a:t>- struktura rodziny (wiek, liczba dzieci, ilość członków rodziny etc.)</a:t>
            </a:r>
            <a:endParaRPr lang="pl-PL" altLang="en-US" sz="2800">
              <a:latin typeface="Roboto Condensed" panose="02000000000000000000" charset="0"/>
            </a:endParaRPr>
          </a:p>
          <a:p>
            <a:pPr algn="just"/>
            <a:r>
              <a:rPr lang="pl-PL" altLang="en-US" sz="2800">
                <a:latin typeface="Roboto Condensed" panose="02000000000000000000" charset="0"/>
              </a:rPr>
              <a:t> </a:t>
            </a:r>
            <a:endParaRPr lang="pl-PL" altLang="en-US" sz="2800">
              <a:latin typeface="Roboto Condensed" panose="02000000000000000000" charset="0"/>
            </a:endParaRPr>
          </a:p>
          <a:p>
            <a:pPr algn="just"/>
            <a:r>
              <a:rPr lang="pl-PL" altLang="en-US" sz="2800" b="1">
                <a:latin typeface="Roboto Condensed" panose="02000000000000000000" charset="0"/>
              </a:rPr>
              <a:t>Czynniki ekonomiczne:</a:t>
            </a:r>
            <a:endParaRPr lang="pl-PL" altLang="en-US" sz="2800" b="1">
              <a:latin typeface="Roboto Condensed" panose="02000000000000000000" charset="0"/>
            </a:endParaRPr>
          </a:p>
          <a:p>
            <a:pPr algn="just"/>
            <a:r>
              <a:rPr lang="pl-PL" altLang="en-US" sz="2800">
                <a:latin typeface="Roboto Condensed" panose="02000000000000000000" charset="0"/>
              </a:rPr>
              <a:t>- miesięczny dochód netto jednostki oraz inne wskaźniki zamożności np. samochód (to kryterium jest szczególnie istotne, gdyż wysokość dochodów kształtuje siłę nabywczą konsumentów)</a:t>
            </a:r>
            <a:endParaRPr lang="pl-PL" altLang="en-US" sz="2800">
              <a:latin typeface="Roboto Condensed" panose="02000000000000000000"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1875155"/>
            <a:ext cx="9965055" cy="3107690"/>
          </a:xfrm>
          <a:prstGeom prst="rect">
            <a:avLst/>
          </a:prstGeom>
          <a:noFill/>
        </p:spPr>
        <p:txBody>
          <a:bodyPr wrap="square" rtlCol="0">
            <a:spAutoFit/>
          </a:bodyPr>
          <a:p>
            <a:pPr algn="just"/>
            <a:r>
              <a:rPr lang="pl-PL" altLang="en-US" sz="2800" b="1">
                <a:latin typeface="Roboto Condensed" panose="02000000000000000000" charset="0"/>
              </a:rPr>
              <a:t>Wyróżniamy następujące segmenty dochodowe:</a:t>
            </a:r>
            <a:endParaRPr lang="pl-PL" altLang="en-US" sz="2800" b="1">
              <a:latin typeface="Roboto Condensed" panose="02000000000000000000" charset="0"/>
            </a:endParaRPr>
          </a:p>
          <a:p>
            <a:pPr algn="just"/>
            <a:r>
              <a:rPr lang="pl-PL" altLang="en-US" sz="2800">
                <a:latin typeface="Roboto Condensed" panose="02000000000000000000" charset="0"/>
              </a:rPr>
              <a:t>- segment AB - nabywcy o najwyższych dochodach, stanowiący zwykle ok. 10% wszystkich konsumentów</a:t>
            </a:r>
            <a:endParaRPr lang="pl-PL" altLang="en-US" sz="2800">
              <a:latin typeface="Roboto Condensed" panose="02000000000000000000" charset="0"/>
            </a:endParaRPr>
          </a:p>
          <a:p>
            <a:pPr algn="just"/>
            <a:r>
              <a:rPr lang="pl-PL" altLang="en-US" sz="2800">
                <a:latin typeface="Roboto Condensed" panose="02000000000000000000" charset="0"/>
              </a:rPr>
              <a:t>- segment C - o dochodach przeciętnych , stanowiący największą część konsumentów, około 80%</a:t>
            </a:r>
            <a:endParaRPr lang="pl-PL" altLang="en-US" sz="2800">
              <a:latin typeface="Roboto Condensed" panose="02000000000000000000" charset="0"/>
            </a:endParaRPr>
          </a:p>
          <a:p>
            <a:pPr algn="just"/>
            <a:r>
              <a:rPr lang="pl-PL" altLang="en-US" sz="2800">
                <a:latin typeface="Roboto Condensed" panose="02000000000000000000" charset="0"/>
              </a:rPr>
              <a:t>- segment DE - grupa konsumentów najbiedniejszych stanowiących pozostałe10%</a:t>
            </a:r>
            <a:endParaRPr lang="pl-PL" altLang="en-US" sz="2800">
              <a:latin typeface="Roboto Condensed" panose="02000000000000000000"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1228725"/>
            <a:ext cx="9965055" cy="4399915"/>
          </a:xfrm>
          <a:prstGeom prst="rect">
            <a:avLst/>
          </a:prstGeom>
          <a:noFill/>
        </p:spPr>
        <p:txBody>
          <a:bodyPr wrap="square" rtlCol="0">
            <a:spAutoFit/>
          </a:bodyPr>
          <a:p>
            <a:pPr algn="just"/>
            <a:r>
              <a:rPr lang="pl-PL" altLang="en-US" sz="2800" b="1">
                <a:latin typeface="Roboto Condensed" panose="02000000000000000000" charset="0"/>
              </a:rPr>
              <a:t>Czynniki społeczne:</a:t>
            </a:r>
            <a:endParaRPr lang="pl-PL" altLang="en-US" sz="2800" b="1">
              <a:latin typeface="Roboto Condensed" panose="02000000000000000000" charset="0"/>
            </a:endParaRPr>
          </a:p>
          <a:p>
            <a:pPr algn="just"/>
            <a:r>
              <a:rPr lang="pl-PL" altLang="en-US" sz="2800">
                <a:latin typeface="Roboto Condensed" panose="02000000000000000000" charset="0"/>
              </a:rPr>
              <a:t>- bardzo rzadko wykorzystywane w Polsce ze względu na małe zróżnicowanie społeczeństwa polskiego. Są to czynniki mówiące o pochodzeniu, przynależności do określonej grupy społecznej,</a:t>
            </a:r>
            <a:endParaRPr lang="pl-PL" altLang="en-US" sz="2800">
              <a:latin typeface="Roboto Condensed" panose="02000000000000000000" charset="0"/>
            </a:endParaRPr>
          </a:p>
          <a:p>
            <a:pPr algn="just"/>
            <a:r>
              <a:rPr lang="pl-PL" altLang="en-US" sz="2800">
                <a:latin typeface="Roboto Condensed" panose="02000000000000000000" charset="0"/>
              </a:rPr>
              <a:t>tradycjach społeczno-kulturowych.</a:t>
            </a:r>
            <a:endParaRPr lang="pl-PL" altLang="en-US" sz="2800">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Cechy psychiczne:</a:t>
            </a:r>
            <a:endParaRPr lang="pl-PL" altLang="en-US" sz="2800" b="1">
              <a:latin typeface="Roboto Condensed" panose="02000000000000000000" charset="0"/>
            </a:endParaRPr>
          </a:p>
          <a:p>
            <a:pPr algn="just"/>
            <a:r>
              <a:rPr lang="pl-PL" altLang="en-US" sz="2800">
                <a:latin typeface="Roboto Condensed" panose="02000000000000000000" charset="0"/>
              </a:rPr>
              <a:t>- typ osobowości, styl życia, poziom samooceny, indywidualna hierarchia potrzeb, postawy wobec źródeł informacji, określone upodobania estetyczne itp.</a:t>
            </a:r>
            <a:endParaRPr lang="pl-PL" altLang="en-US" sz="2800">
              <a:latin typeface="Roboto Condensed" panose="02000000000000000000"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2350770"/>
            <a:ext cx="9965055" cy="1814830"/>
          </a:xfrm>
          <a:prstGeom prst="rect">
            <a:avLst/>
          </a:prstGeom>
          <a:noFill/>
        </p:spPr>
        <p:txBody>
          <a:bodyPr wrap="square" rtlCol="0">
            <a:spAutoFit/>
          </a:bodyPr>
          <a:p>
            <a:pPr algn="just"/>
            <a:r>
              <a:rPr lang="pl-PL" altLang="en-US" sz="2800">
                <a:latin typeface="Roboto Condensed" panose="02000000000000000000" charset="0"/>
              </a:rPr>
              <a:t>Celem promocji jest przekazanie klientom docelowym informacji, że produkt jest dostępny w odpowiednim miejscu po odpowiedniej cenie.</a:t>
            </a:r>
            <a:r>
              <a:rPr lang="pl-PL" altLang="en-US" sz="2800" b="1">
                <a:latin typeface="Roboto Condensed" panose="02000000000000000000" charset="0"/>
              </a:rPr>
              <a:t> Strategia promocji to plan gry, który umożliwia osiągnięcie przez firmę założonych celów. </a:t>
            </a:r>
            <a:endParaRPr lang="pl-PL" altLang="en-US" sz="2800" b="1">
              <a:latin typeface="Roboto Condensed" panose="02000000000000000000"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795780"/>
            <a:ext cx="9965055" cy="3538220"/>
          </a:xfrm>
          <a:prstGeom prst="rect">
            <a:avLst/>
          </a:prstGeom>
          <a:noFill/>
        </p:spPr>
        <p:txBody>
          <a:bodyPr wrap="square" rtlCol="0">
            <a:spAutoFit/>
          </a:bodyPr>
          <a:p>
            <a:pPr algn="just"/>
            <a:r>
              <a:rPr lang="pl-PL" altLang="en-US" sz="2800" b="1">
                <a:latin typeface="Roboto Condensed" panose="02000000000000000000" charset="0"/>
              </a:rPr>
              <a:t>Cechy zachowania konsumentów na rynku ( tzw. kryteria behawioralne):</a:t>
            </a:r>
            <a:endParaRPr lang="pl-PL" altLang="en-US" sz="2800" b="1">
              <a:latin typeface="Roboto Condensed" panose="02000000000000000000" charset="0"/>
            </a:endParaRPr>
          </a:p>
          <a:p>
            <a:pPr algn="just"/>
            <a:r>
              <a:rPr lang="pl-PL" altLang="en-US" sz="2800">
                <a:latin typeface="Roboto Condensed" panose="02000000000000000000" charset="0"/>
              </a:rPr>
              <a:t>- częstotliwość zakupów</a:t>
            </a:r>
            <a:endParaRPr lang="pl-PL" altLang="en-US" sz="2800">
              <a:latin typeface="Roboto Condensed" panose="02000000000000000000" charset="0"/>
            </a:endParaRPr>
          </a:p>
          <a:p>
            <a:pPr algn="just"/>
            <a:r>
              <a:rPr lang="pl-PL" altLang="en-US" sz="2800">
                <a:latin typeface="Roboto Condensed" panose="02000000000000000000" charset="0"/>
              </a:rPr>
              <a:t>- rozmiar zakupów i konsumpcji</a:t>
            </a:r>
            <a:endParaRPr lang="pl-PL" altLang="en-US" sz="2800">
              <a:latin typeface="Roboto Condensed" panose="02000000000000000000" charset="0"/>
            </a:endParaRPr>
          </a:p>
          <a:p>
            <a:pPr algn="just"/>
            <a:r>
              <a:rPr lang="pl-PL" altLang="en-US" sz="2800">
                <a:latin typeface="Roboto Condensed" panose="02000000000000000000" charset="0"/>
              </a:rPr>
              <a:t>- szybkość akceptacji nowych bodźców marketingowych (np. nowego produktu)</a:t>
            </a:r>
            <a:endParaRPr lang="pl-PL" altLang="en-US" sz="2800">
              <a:latin typeface="Roboto Condensed" panose="02000000000000000000" charset="0"/>
            </a:endParaRPr>
          </a:p>
          <a:p>
            <a:pPr algn="just"/>
            <a:r>
              <a:rPr lang="pl-PL" altLang="en-US" sz="2800">
                <a:latin typeface="Roboto Condensed" panose="02000000000000000000" charset="0"/>
              </a:rPr>
              <a:t>- funkcja kupowanego towaru w odczuciu nabywców</a:t>
            </a:r>
            <a:endParaRPr lang="pl-PL" altLang="en-US" sz="2800">
              <a:latin typeface="Roboto Condensed" panose="02000000000000000000" charset="0"/>
            </a:endParaRPr>
          </a:p>
          <a:p>
            <a:pPr algn="just"/>
            <a:r>
              <a:rPr lang="pl-PL" altLang="en-US" sz="2800">
                <a:latin typeface="Roboto Condensed" panose="02000000000000000000" charset="0"/>
              </a:rPr>
              <a:t>- lojalność wobec marek handlowych</a:t>
            </a:r>
            <a:endParaRPr lang="pl-PL" altLang="en-US" sz="2800">
              <a:latin typeface="Roboto Condensed" panose="02000000000000000000"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795780"/>
            <a:ext cx="9965055" cy="3107690"/>
          </a:xfrm>
          <a:prstGeom prst="rect">
            <a:avLst/>
          </a:prstGeom>
          <a:noFill/>
        </p:spPr>
        <p:txBody>
          <a:bodyPr wrap="square" rtlCol="0">
            <a:spAutoFit/>
          </a:bodyPr>
          <a:p>
            <a:pPr algn="just"/>
            <a:r>
              <a:rPr lang="pl-PL" altLang="en-US" sz="2800" b="1">
                <a:latin typeface="Roboto Condensed" panose="02000000000000000000" charset="0"/>
              </a:rPr>
              <a:t>Ze względu na szybkość akceptacji nowych bodźców marketingowych, konsumentów dzielimy na:</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Pionierów </a:t>
            </a:r>
            <a:r>
              <a:rPr lang="pl-PL" altLang="en-US" sz="2800">
                <a:latin typeface="Roboto Condensed" panose="02000000000000000000" charset="0"/>
              </a:rPr>
              <a:t>– to konsumenci niebojący się ryzyka, akceptujący bez namysłu nowe produkty, często pełniący rolę liderów opinii, zwykle młodzi, zamożni, wykształceni, o szerokich horyzontach, często podróżujący</a:t>
            </a:r>
            <a:endParaRPr lang="pl-PL" altLang="en-US" sz="2800">
              <a:latin typeface="Roboto Condensed" panose="02000000000000000000"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529715"/>
            <a:ext cx="9965055" cy="3538220"/>
          </a:xfrm>
          <a:prstGeom prst="rect">
            <a:avLst/>
          </a:prstGeom>
          <a:noFill/>
        </p:spPr>
        <p:txBody>
          <a:bodyPr wrap="square" rtlCol="0">
            <a:spAutoFit/>
          </a:bodyPr>
          <a:p>
            <a:pPr algn="just"/>
            <a:r>
              <a:rPr lang="pl-PL" altLang="en-US" sz="2800" b="1">
                <a:latin typeface="Roboto Condensed" panose="02000000000000000000" charset="0"/>
              </a:rPr>
              <a:t>Wczesnych naśladowców </a:t>
            </a:r>
            <a:r>
              <a:rPr lang="pl-PL" altLang="en-US" sz="2800">
                <a:latin typeface="Roboto Condensed" panose="02000000000000000000" charset="0"/>
              </a:rPr>
              <a:t>– nabywcy akceptujący nowość szybko, ale po pewnym namyśle, powszechnie szanowani, dużo czytający, zwykle mający liczne kontakty ze swoim środowiskiem, również często liderzy opinii.</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Wczesną większość</a:t>
            </a:r>
            <a:r>
              <a:rPr lang="pl-PL" altLang="en-US" sz="2800">
                <a:latin typeface="Roboto Condensed" panose="02000000000000000000" charset="0"/>
              </a:rPr>
              <a:t>– nabywcy rozważni, konsumenci akceptujący nowości dość szybko lecz ostrożniej niż poprzednia grupa, raczej naśladowcy niż naśladowani</a:t>
            </a:r>
            <a:endParaRPr lang="pl-PL" altLang="en-US" sz="2800">
              <a:latin typeface="Roboto Condensed" panose="02000000000000000000"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443990"/>
            <a:ext cx="9965055" cy="3969385"/>
          </a:xfrm>
          <a:prstGeom prst="rect">
            <a:avLst/>
          </a:prstGeom>
          <a:noFill/>
        </p:spPr>
        <p:txBody>
          <a:bodyPr wrap="square" rtlCol="0">
            <a:spAutoFit/>
          </a:bodyPr>
          <a:p>
            <a:pPr algn="just"/>
            <a:r>
              <a:rPr lang="pl-PL" altLang="en-US" sz="2800" b="1">
                <a:latin typeface="Roboto Condensed" panose="02000000000000000000" charset="0"/>
              </a:rPr>
              <a:t>Późną większość</a:t>
            </a:r>
            <a:r>
              <a:rPr lang="pl-PL" altLang="en-US" sz="2800">
                <a:latin typeface="Roboto Condensed" panose="02000000000000000000" charset="0"/>
              </a:rPr>
              <a:t>– nabywcy bierni, późno przyswajający nowości, sceptyczni w stosunku do świata, naśladujący postępowanie większości, raczej mało wykształceni, niewiele czytający, mało udzielający się w życiu swego środowiska.</a:t>
            </a:r>
            <a:endParaRPr lang="pl-PL" altLang="en-US" sz="2800">
              <a:latin typeface="Roboto Condensed" panose="02000000000000000000" charset="0"/>
            </a:endParaRPr>
          </a:p>
          <a:p>
            <a:pPr algn="just"/>
            <a:r>
              <a:rPr lang="pl-PL" altLang="en-US" sz="2800">
                <a:latin typeface="Roboto Condensed" panose="02000000000000000000" charset="0"/>
              </a:rPr>
              <a:t> </a:t>
            </a:r>
            <a:endParaRPr lang="pl-PL" altLang="en-US" sz="2800">
              <a:latin typeface="Roboto Condensed" panose="02000000000000000000" charset="0"/>
            </a:endParaRPr>
          </a:p>
          <a:p>
            <a:pPr algn="just"/>
            <a:r>
              <a:rPr lang="pl-PL" altLang="en-US" sz="2800" b="1">
                <a:latin typeface="Roboto Condensed" panose="02000000000000000000" charset="0"/>
              </a:rPr>
              <a:t>Maruderów (konserwatystów) </a:t>
            </a:r>
            <a:r>
              <a:rPr lang="pl-PL" altLang="en-US" sz="2800">
                <a:latin typeface="Roboto Condensed" panose="02000000000000000000" charset="0"/>
              </a:rPr>
              <a:t>– konsumenci najpóźniej akceptujący produkty, tradycjonaliści wykazujący niechęć do zmian, często osoby starsze, izolujący się od środowiska, na ogół mało wykształceni, o dosyć wąskich zainteresowaniach.</a:t>
            </a:r>
            <a:endParaRPr lang="pl-PL" altLang="en-US" sz="2800">
              <a:latin typeface="Roboto Condensed" panose="02000000000000000000"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2099310"/>
            <a:ext cx="9965055" cy="2245360"/>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Pytanie o to, jaki jest cel promocji przedsiębiorstwa może okazać się na pozór pytaniem oczywistym, niemniej jednak nie jest to zawsze takie łatwe i precyzyjne cele nie są odpowiednio ustalone.</a:t>
            </a:r>
            <a:endParaRPr lang="pl-PL" altLang="en-US" sz="2800">
              <a:latin typeface="Roboto Condensed" panose="02000000000000000000"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907415"/>
            <a:ext cx="9965055" cy="4831080"/>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W ramach celów marketingowych powinno się dokonać wyodrębnienia celów dla poszczególnych elementów marketingu, czyli w odniesieniu do:</a:t>
            </a:r>
            <a:endParaRPr lang="pl-PL" altLang="en-US" sz="2800">
              <a:latin typeface="Roboto Condensed" panose="02000000000000000000" charset="0"/>
            </a:endParaRPr>
          </a:p>
          <a:p>
            <a:pPr algn="just"/>
            <a:r>
              <a:rPr lang="pl-PL" altLang="en-US" sz="2800">
                <a:latin typeface="Roboto Condensed" panose="02000000000000000000" charset="0"/>
              </a:rPr>
              <a:t>- kształtowania produktu i asortymentu</a:t>
            </a:r>
            <a:endParaRPr lang="pl-PL" altLang="en-US" sz="2800">
              <a:latin typeface="Roboto Condensed" panose="02000000000000000000" charset="0"/>
            </a:endParaRPr>
          </a:p>
          <a:p>
            <a:pPr algn="just"/>
            <a:r>
              <a:rPr lang="pl-PL" altLang="en-US" sz="2800">
                <a:latin typeface="Roboto Condensed" panose="02000000000000000000" charset="0"/>
              </a:rPr>
              <a:t>- ustalania ceny</a:t>
            </a:r>
            <a:endParaRPr lang="pl-PL" altLang="en-US" sz="2800">
              <a:latin typeface="Roboto Condensed" panose="02000000000000000000" charset="0"/>
            </a:endParaRPr>
          </a:p>
          <a:p>
            <a:pPr algn="just"/>
            <a:r>
              <a:rPr lang="pl-PL" altLang="en-US" sz="2800">
                <a:latin typeface="Roboto Condensed" panose="02000000000000000000" charset="0"/>
              </a:rPr>
              <a:t>- stworzenia optymalnych kanałów dystrybucji, którymi produkty będą docierały do</a:t>
            </a:r>
            <a:endParaRPr lang="pl-PL" altLang="en-US" sz="2800">
              <a:latin typeface="Roboto Condensed" panose="02000000000000000000" charset="0"/>
            </a:endParaRPr>
          </a:p>
          <a:p>
            <a:pPr algn="just"/>
            <a:r>
              <a:rPr lang="pl-PL" altLang="en-US" sz="2800">
                <a:latin typeface="Roboto Condensed" panose="02000000000000000000" charset="0"/>
              </a:rPr>
              <a:t>- końcowych nabywców</a:t>
            </a:r>
            <a:endParaRPr lang="pl-PL" altLang="en-US" sz="2800">
              <a:latin typeface="Roboto Condensed" panose="02000000000000000000" charset="0"/>
            </a:endParaRPr>
          </a:p>
          <a:p>
            <a:pPr algn="just"/>
            <a:r>
              <a:rPr lang="pl-PL" altLang="en-US" sz="2800">
                <a:latin typeface="Roboto Condensed" panose="02000000000000000000" charset="0"/>
              </a:rPr>
              <a:t>- promocji</a:t>
            </a:r>
            <a:endParaRPr lang="pl-PL" altLang="en-US" sz="2800">
              <a:latin typeface="Roboto Condensed" panose="02000000000000000000"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2059305"/>
            <a:ext cx="9965055" cy="2245360"/>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Promocja jako całość ma określone cele wspólne, lecz można także przypisać zróżnicowane cele poszczególnym formom promocji, o czym była mowa przy charakterystyce tych form.</a:t>
            </a:r>
            <a:endParaRPr lang="pl-PL" altLang="en-US" sz="2800">
              <a:latin typeface="Roboto Condensed" panose="02000000000000000000"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104900"/>
            <a:ext cx="9965055" cy="4399915"/>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Cele promocji jako całości można podzielić na dwie podstawowe grupy:</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Cele o charakterze ekonomicznym</a:t>
            </a:r>
            <a:r>
              <a:rPr lang="pl-PL" altLang="en-US" sz="2800">
                <a:latin typeface="Roboto Condensed" panose="02000000000000000000" charset="0"/>
              </a:rPr>
              <a:t>, mierzone wzrostem wielkości (wartości) sprzedaży promowanego produktu lub zwiększeniem udziału w rynku.</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Cele o charakterze informacyjno-nakłaniającym</a:t>
            </a:r>
            <a:r>
              <a:rPr lang="pl-PL" altLang="en-US" sz="2800">
                <a:latin typeface="Roboto Condensed" panose="02000000000000000000" charset="0"/>
              </a:rPr>
              <a:t>, polegające na zmianie stosunku adresatów promocji do danego produktu (przedsiębiorstwa) i tworzenie lojalności wobec marki.</a:t>
            </a:r>
            <a:endParaRPr lang="pl-PL" altLang="en-US" sz="2800">
              <a:latin typeface="Roboto Condensed" panose="02000000000000000000"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28725" y="1937385"/>
            <a:ext cx="9965055" cy="2676525"/>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Cele o charakterze ekonomicznym są najbardziej właściwe dla akwizycji, gdyż zależności między działaniem akwizytora, a efektem, w postaci pozyskanego przez niego zamówienia, są dosyć bezpośrednie, aczkolwiek nie powinien być to jedyny cel sprzedaży osobistej.</a:t>
            </a:r>
            <a:endParaRPr lang="pl-PL" altLang="en-US" sz="2800">
              <a:latin typeface="Roboto Condensed" panose="02000000000000000000"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2306320"/>
            <a:ext cx="9965055" cy="2245360"/>
          </a:xfrm>
          <a:prstGeom prst="rect">
            <a:avLst/>
          </a:prstGeom>
          <a:noFill/>
        </p:spPr>
        <p:txBody>
          <a:bodyPr wrap="square" rtlCol="0">
            <a:spAutoFit/>
          </a:bodyPr>
          <a:p>
            <a:pPr algn="just"/>
            <a:r>
              <a:rPr lang="pl-PL" altLang="en-US" sz="2800" b="1">
                <a:latin typeface="Roboto Condensed" panose="02000000000000000000" charset="0"/>
              </a:rPr>
              <a:t>Co? Cel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UWAGA! Cel promocji powinien być określony jak najbardziej precyzyjnie po to, by można było potem ustalić, czy i w jakim stopniu został on zrealizowany, a więc czy promocja była skuteczna.</a:t>
            </a:r>
            <a:endParaRPr lang="pl-PL" altLang="en-US" sz="2800">
              <a:latin typeface="Roboto Condensed" panose="02000000000000000000"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695450"/>
            <a:ext cx="9965055" cy="3107690"/>
          </a:xfrm>
          <a:prstGeom prst="rect">
            <a:avLst/>
          </a:prstGeom>
          <a:noFill/>
        </p:spPr>
        <p:txBody>
          <a:bodyPr wrap="square" rtlCol="0">
            <a:spAutoFit/>
          </a:bodyPr>
          <a:p>
            <a:pPr algn="just"/>
            <a:r>
              <a:rPr lang="pl-PL" altLang="en-US" sz="2800" b="1">
                <a:latin typeface="Roboto Condensed" panose="02000000000000000000" charset="0"/>
              </a:rPr>
              <a:t>Promocja wpływa na szybkość sprzedaży produktów przedsiębiorstwa, ma także znaczenie dla wytworzenia oraz utrwalenia pozytywnego wizerunku przedsiębiorstwa lub jego produktów. </a:t>
            </a:r>
            <a:r>
              <a:rPr lang="pl-PL" altLang="en-US" sz="2800">
                <a:latin typeface="Roboto Condensed" panose="02000000000000000000" charset="0"/>
              </a:rPr>
              <a:t>Poprzez działalność promocyjną przedsiębiorstwo realizuje następujące cele:</a:t>
            </a:r>
            <a:endParaRPr lang="pl-PL" altLang="en-US" sz="2800">
              <a:latin typeface="Roboto Condensed" panose="02000000000000000000" charset="0"/>
            </a:endParaRPr>
          </a:p>
          <a:p>
            <a:pPr algn="just"/>
            <a:r>
              <a:rPr lang="pl-PL" altLang="en-US" sz="2800">
                <a:latin typeface="Roboto Condensed" panose="02000000000000000000" charset="0"/>
              </a:rPr>
              <a:t>- informuje o swojej ofercie,</a:t>
            </a:r>
            <a:endParaRPr lang="pl-PL" altLang="en-US" sz="2800">
              <a:latin typeface="Roboto Condensed" panose="02000000000000000000" charset="0"/>
            </a:endParaRPr>
          </a:p>
          <a:p>
            <a:pPr algn="just"/>
            <a:r>
              <a:rPr lang="pl-PL" altLang="en-US" sz="2800">
                <a:latin typeface="Roboto Condensed" panose="02000000000000000000" charset="0"/>
              </a:rPr>
              <a:t>- wpływa na kształtowanie opinii klientów o przedsiębiorstwie,</a:t>
            </a:r>
            <a:endParaRPr lang="pl-PL" altLang="en-US" sz="2800">
              <a:latin typeface="Roboto Condensed" panose="02000000000000000000" charset="0"/>
            </a:endParaRPr>
          </a:p>
          <a:p>
            <a:pPr algn="just"/>
            <a:r>
              <a:rPr lang="pl-PL" altLang="en-US" sz="2800">
                <a:latin typeface="Roboto Condensed" panose="02000000000000000000" charset="0"/>
              </a:rPr>
              <a:t>- kreuje potrzeby w celu dostosowania podaży do popytu.</a:t>
            </a:r>
            <a:endParaRPr lang="pl-PL" altLang="en-US" sz="2800">
              <a:latin typeface="Roboto Condensed" panose="02000000000000000000"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46505" y="2306320"/>
            <a:ext cx="9965055" cy="2245360"/>
          </a:xfrm>
          <a:prstGeom prst="rect">
            <a:avLst/>
          </a:prstGeom>
          <a:noFill/>
        </p:spPr>
        <p:txBody>
          <a:bodyPr wrap="square" rtlCol="0">
            <a:spAutoFit/>
          </a:bodyPr>
          <a:p>
            <a:pPr algn="just"/>
            <a:r>
              <a:rPr lang="pl-PL" altLang="en-US" sz="2800" b="1">
                <a:latin typeface="Roboto Condensed" panose="02000000000000000000" charset="0"/>
              </a:rPr>
              <a:t>Jak? Promotion Mix</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Najlepiej przy wykorzystaniu tzw. promotion mix - czyli </a:t>
            </a:r>
            <a:r>
              <a:rPr lang="pl-PL" altLang="en-US" sz="2800" b="1">
                <a:latin typeface="Roboto Condensed" panose="02000000000000000000" charset="0"/>
              </a:rPr>
              <a:t>różnych form promocji stanowiących spójny, jednolity przekaz i wzajemnie od siebie uzależnionych.</a:t>
            </a:r>
            <a:endParaRPr lang="pl-PL" altLang="en-US" sz="2800" b="1">
              <a:latin typeface="Roboto Condensed" panose="02000000000000000000"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82065" y="1048385"/>
            <a:ext cx="9965055" cy="4399915"/>
          </a:xfrm>
          <a:prstGeom prst="rect">
            <a:avLst/>
          </a:prstGeom>
          <a:noFill/>
        </p:spPr>
        <p:txBody>
          <a:bodyPr wrap="square" rtlCol="0">
            <a:spAutoFit/>
          </a:bodyPr>
          <a:p>
            <a:pPr algn="just"/>
            <a:r>
              <a:rPr lang="pl-PL" altLang="en-US" sz="2800" b="1">
                <a:latin typeface="Roboto Condensed" panose="02000000000000000000" charset="0"/>
              </a:rPr>
              <a:t>Jak? Promotion Mix</a:t>
            </a:r>
            <a:endParaRPr lang="pl-PL" altLang="en-US" sz="2800" b="1">
              <a:latin typeface="Roboto Condensed" panose="02000000000000000000" charset="0"/>
            </a:endParaRPr>
          </a:p>
          <a:p>
            <a:pPr algn="just"/>
            <a:r>
              <a:rPr lang="pl-PL" altLang="en-US" sz="2800" b="1">
                <a:latin typeface="Roboto Condensed" panose="02000000000000000000" charset="0"/>
              </a:rPr>
              <a:t> </a:t>
            </a:r>
            <a:endParaRPr lang="pl-PL" altLang="en-US" sz="2800" b="1">
              <a:latin typeface="Roboto Condensed" panose="02000000000000000000" charset="0"/>
            </a:endParaRPr>
          </a:p>
          <a:p>
            <a:pPr algn="just"/>
            <a:r>
              <a:rPr lang="pl-PL" altLang="en-US" sz="2800">
                <a:latin typeface="Roboto Condensed" panose="02000000000000000000" charset="0"/>
              </a:rPr>
              <a:t>Ustalamy formy promocji dostosowane do celów (ekonomicznych, informacyjno-nakłaniających).</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Wybieramy poszczególne działania promocyjne - jakie środki promocji uzupełniającej będą właściwe (próbki, kupony, konkursy), czy będziemy prowadzić reklamę masową, czy raczej reklamę pocztową ( dziś głównie e -mailową) /pojęcie spamu jako zagrożenia dla tej formy działań/</a:t>
            </a:r>
            <a:endParaRPr lang="pl-PL" altLang="en-US" sz="2800">
              <a:latin typeface="Roboto Condensed" panose="02000000000000000000"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82065" y="2093595"/>
            <a:ext cx="9965055" cy="2245360"/>
          </a:xfrm>
          <a:prstGeom prst="rect">
            <a:avLst/>
          </a:prstGeom>
          <a:noFill/>
        </p:spPr>
        <p:txBody>
          <a:bodyPr wrap="square" rtlCol="0">
            <a:spAutoFit/>
          </a:bodyPr>
          <a:p>
            <a:pPr algn="just"/>
            <a:r>
              <a:rPr lang="pl-PL" altLang="en-US" sz="2800" b="1">
                <a:latin typeface="Roboto Condensed" panose="02000000000000000000" charset="0"/>
              </a:rPr>
              <a:t>Jak? Promotion Mix</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Jeśli decydujemy się na środki masowego przekazu, kolejną decyzją jest ich wybór – też ze względu na cenę, ale o tym szczegółowo w dalszej części szkolenia.</a:t>
            </a:r>
            <a:endParaRPr lang="pl-PL" altLang="en-US" sz="2800">
              <a:latin typeface="Roboto Condensed" panose="02000000000000000000"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82065" y="1456055"/>
            <a:ext cx="9965055" cy="3538220"/>
          </a:xfrm>
          <a:prstGeom prst="rect">
            <a:avLst/>
          </a:prstGeom>
          <a:noFill/>
        </p:spPr>
        <p:txBody>
          <a:bodyPr wrap="square" rtlCol="0">
            <a:spAutoFit/>
          </a:bodyPr>
          <a:p>
            <a:pPr algn="just"/>
            <a:r>
              <a:rPr lang="pl-PL" altLang="en-US" sz="2800" b="1">
                <a:latin typeface="Roboto Condensed" panose="02000000000000000000" charset="0"/>
              </a:rPr>
              <a:t>W tym momencie należy przeanalizować jeszcze raz wszystkie czynniki, które powinny wpłynąć na wybór form promocji:</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Rodzaj produktu </a:t>
            </a:r>
            <a:r>
              <a:rPr lang="pl-PL" altLang="en-US" sz="2800">
                <a:latin typeface="Roboto Condensed" panose="02000000000000000000" charset="0"/>
              </a:rPr>
              <a:t>(produkty inwestycyjne i surowcowe - akwizycja, produkty masowej konsumpcji - reklama masowa)</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Faza cyklu życia produktu </a:t>
            </a:r>
            <a:r>
              <a:rPr lang="pl-PL" altLang="en-US" sz="2800">
                <a:latin typeface="Roboto Condensed" panose="02000000000000000000" charset="0"/>
              </a:rPr>
              <a:t>- reklama, akwizycja i promocja uzupełniająca są bardziej od tego uzależnione niż Public Relations</a:t>
            </a:r>
            <a:endParaRPr lang="pl-PL" altLang="en-US" sz="2800">
              <a:latin typeface="Roboto Condensed" panose="02000000000000000000"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2091055"/>
            <a:ext cx="9965055" cy="2676525"/>
          </a:xfrm>
          <a:prstGeom prst="rect">
            <a:avLst/>
          </a:prstGeom>
          <a:noFill/>
        </p:spPr>
        <p:txBody>
          <a:bodyPr wrap="square" rtlCol="0">
            <a:spAutoFit/>
          </a:bodyPr>
          <a:p>
            <a:pPr algn="just"/>
            <a:r>
              <a:rPr lang="pl-PL" altLang="en-US" sz="2800" b="1">
                <a:latin typeface="Roboto Condensed" panose="02000000000000000000" charset="0"/>
              </a:rPr>
              <a:t>Faza cyklu transakcyjnego</a:t>
            </a:r>
            <a:r>
              <a:rPr lang="pl-PL" altLang="en-US" sz="2800">
                <a:latin typeface="Roboto Condensed" panose="02000000000000000000" charset="0"/>
              </a:rPr>
              <a:t>- w fazie transakcyjnej – znaczenie akwizycji, w fazie - przed i potransakcyjnej - znaczenie reklamy</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Cel promocji </a:t>
            </a:r>
            <a:r>
              <a:rPr lang="pl-PL" altLang="en-US" sz="2800">
                <a:latin typeface="Roboto Condensed" panose="02000000000000000000" charset="0"/>
              </a:rPr>
              <a:t>określony w kategoriach sprzedaży i raczej krótkookresowo – reklama i promocja uzupełniająca, ustalony jako tworzenie image firmy – Public Relations i sponsoring</a:t>
            </a:r>
            <a:endParaRPr lang="pl-PL" altLang="en-US" sz="2800">
              <a:latin typeface="Roboto Condensed" panose="02000000000000000000"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2521585"/>
            <a:ext cx="9965055" cy="1814830"/>
          </a:xfrm>
          <a:prstGeom prst="rect">
            <a:avLst/>
          </a:prstGeom>
          <a:noFill/>
        </p:spPr>
        <p:txBody>
          <a:bodyPr wrap="square" rtlCol="0">
            <a:spAutoFit/>
          </a:bodyPr>
          <a:p>
            <a:pPr algn="just"/>
            <a:r>
              <a:rPr lang="pl-PL" altLang="en-US" sz="2800" b="1">
                <a:latin typeface="Roboto Condensed" panose="02000000000000000000" charset="0"/>
              </a:rPr>
              <a:t>Charakter adresatów, pośrednie ogniwa sprzedaży </a:t>
            </a:r>
            <a:r>
              <a:rPr lang="pl-PL" altLang="en-US" sz="2800">
                <a:latin typeface="Roboto Condensed" panose="02000000000000000000" charset="0"/>
              </a:rPr>
              <a:t>- bardziej akwizycja niż reklama, końcowi nabywcy - reklama masowa</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Koszty dotarcia</a:t>
            </a:r>
            <a:r>
              <a:rPr lang="pl-PL" altLang="en-US" sz="2800">
                <a:latin typeface="Roboto Condensed" panose="02000000000000000000" charset="0"/>
              </a:rPr>
              <a:t> - najdroższa akwizycja, najtańsza - reklama masowa</a:t>
            </a:r>
            <a:endParaRPr lang="pl-PL" altLang="en-US" sz="2800">
              <a:latin typeface="Roboto Condensed" panose="02000000000000000000"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1659890"/>
            <a:ext cx="9965055" cy="3538220"/>
          </a:xfrm>
          <a:prstGeom prst="rect">
            <a:avLst/>
          </a:prstGeom>
          <a:noFill/>
        </p:spPr>
        <p:txBody>
          <a:bodyPr wrap="square" rtlCol="0">
            <a:spAutoFit/>
          </a:bodyPr>
          <a:p>
            <a:pPr algn="just"/>
            <a:r>
              <a:rPr lang="pl-PL" altLang="en-US" sz="2800" b="1">
                <a:latin typeface="Roboto Condensed" panose="02000000000000000000" charset="0"/>
              </a:rPr>
              <a:t>Zasięg oddziaływania</a:t>
            </a:r>
            <a:r>
              <a:rPr lang="pl-PL" altLang="en-US" sz="2800">
                <a:latin typeface="Roboto Condensed" panose="02000000000000000000" charset="0"/>
              </a:rPr>
              <a:t> - największy zasięg ma reklama masowa, działania Public Relations prowadzone w środkach masowego przekazu i sponsoring eksponowany w różnych mediach, najmniejszy- akwizycja</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Geograficzna i jakościowa selektywność oddziaływania</a:t>
            </a:r>
            <a:r>
              <a:rPr lang="pl-PL" altLang="en-US" sz="2800">
                <a:latin typeface="Roboto Condensed" panose="02000000000000000000" charset="0"/>
              </a:rPr>
              <a:t>, czyli możliwość dotarcia do ściśle określonych segmentów rynkowych; najbardziej selektywna jest akwizycja, mniej - reklama półmasowa</a:t>
            </a:r>
            <a:endParaRPr lang="pl-PL" altLang="en-US" sz="2800">
              <a:latin typeface="Roboto Condensed" panose="02000000000000000000"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1659890"/>
            <a:ext cx="9965055" cy="3538220"/>
          </a:xfrm>
          <a:prstGeom prst="rect">
            <a:avLst/>
          </a:prstGeom>
          <a:noFill/>
        </p:spPr>
        <p:txBody>
          <a:bodyPr wrap="square" rtlCol="0">
            <a:spAutoFit/>
          </a:bodyPr>
          <a:p>
            <a:pPr algn="just"/>
            <a:r>
              <a:rPr lang="pl-PL" altLang="en-US" sz="2800" b="1">
                <a:latin typeface="Roboto Condensed" panose="02000000000000000000" charset="0"/>
              </a:rPr>
              <a:t>Możliwość ustalenia efektów działań</a:t>
            </a:r>
            <a:r>
              <a:rPr lang="pl-PL" altLang="en-US" sz="2800">
                <a:latin typeface="Roboto Condensed" panose="02000000000000000000" charset="0"/>
              </a:rPr>
              <a:t> - w wypadku akwizycji można natychmiast obserwować reakcję klienta, najtrudniejsze Public Relations, efekty w późniejszym czasie (obecnie w kampaniach reklamowych, w większości telewizyjnych i czasem radiowych przeprowadza się tzw. postkampanię - gdzie sprawdza się efekty reklamy, czy zebrała tyle GRP (rodzaj złotówki reklamowej) ile było zakładane i dotarła do ilu i jakich ludzi, którzy stanowili zakładaną grupę celową)</a:t>
            </a:r>
            <a:endParaRPr lang="pl-PL" altLang="en-US" sz="2800">
              <a:latin typeface="Roboto Condensed" panose="02000000000000000000"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1659890"/>
            <a:ext cx="9965055" cy="3107690"/>
          </a:xfrm>
          <a:prstGeom prst="rect">
            <a:avLst/>
          </a:prstGeom>
          <a:noFill/>
        </p:spPr>
        <p:txBody>
          <a:bodyPr wrap="square" rtlCol="0">
            <a:spAutoFit/>
          </a:bodyPr>
          <a:p>
            <a:pPr algn="just"/>
            <a:r>
              <a:rPr lang="pl-PL" altLang="en-US" sz="2800" b="1">
                <a:latin typeface="Roboto Condensed" panose="02000000000000000000" charset="0"/>
              </a:rPr>
              <a:t>Możliwość przekazania adresatom dużej ilości informacji</a:t>
            </a:r>
            <a:r>
              <a:rPr lang="pl-PL" altLang="en-US" sz="2800">
                <a:latin typeface="Roboto Condensed" panose="02000000000000000000" charset="0"/>
              </a:rPr>
              <a:t>, większa w przypadku akwizycji i reklamy pocztowej, mniejsza w reklamie masowej, Public Relations i sponsoringu</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Możliwość szybkiego oddziaływania promocyjnego</a:t>
            </a:r>
            <a:r>
              <a:rPr lang="pl-PL" altLang="en-US" sz="2800">
                <a:latin typeface="Roboto Condensed" panose="02000000000000000000" charset="0"/>
              </a:rPr>
              <a:t> – wizyta przedstawiciela firmy może się odbyć szybko, reklama w telewizji - razem z procesem produkcji, wymaga czasu</a:t>
            </a:r>
            <a:endParaRPr lang="pl-PL" altLang="en-US" sz="2800">
              <a:latin typeface="Roboto Condensed" panose="02000000000000000000"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2971800"/>
            <a:ext cx="9965055" cy="1383665"/>
          </a:xfrm>
          <a:prstGeom prst="rect">
            <a:avLst/>
          </a:prstGeom>
          <a:noFill/>
        </p:spPr>
        <p:txBody>
          <a:bodyPr wrap="square" rtlCol="0">
            <a:spAutoFit/>
          </a:bodyPr>
          <a:p>
            <a:pPr algn="just"/>
            <a:r>
              <a:rPr lang="pl-PL" altLang="en-US" sz="2800" b="1">
                <a:latin typeface="Roboto Condensed" panose="02000000000000000000" charset="0"/>
              </a:rPr>
              <a:t>Ograniczenia prawne w wykorzystywaniu różnych form promocji</a:t>
            </a:r>
            <a:r>
              <a:rPr lang="pl-PL" altLang="en-US" sz="2800">
                <a:latin typeface="Roboto Condensed" panose="02000000000000000000" charset="0"/>
              </a:rPr>
              <a:t>, np.: reklama (ograniczenie czasowe, produktowe - zakaz reklamy alkoholu i papierosów)</a:t>
            </a:r>
            <a:endParaRPr lang="pl-PL" altLang="en-US" sz="2800">
              <a:latin typeface="Roboto Condensed" panose="02000000000000000000"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66315" y="2967990"/>
            <a:ext cx="7913370" cy="922020"/>
          </a:xfrm>
          <a:prstGeom prst="rect">
            <a:avLst/>
          </a:prstGeom>
          <a:noFill/>
        </p:spPr>
        <p:txBody>
          <a:bodyPr wrap="square" rtlCol="0">
            <a:spAutoFit/>
          </a:bodyPr>
          <a:p>
            <a:pPr algn="ctr"/>
            <a:r>
              <a:rPr lang="pl-PL" altLang="en-US" sz="5400">
                <a:latin typeface="Roboto Condensed" panose="02000000000000000000" charset="0"/>
              </a:rPr>
              <a:t>Fazy strategii promocji</a:t>
            </a:r>
            <a:endParaRPr lang="pl-PL" altLang="en-US" sz="5400">
              <a:latin typeface="Roboto Condensed" panose="02000000000000000000"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17625" y="2635250"/>
            <a:ext cx="9965055" cy="1814830"/>
          </a:xfrm>
          <a:prstGeom prst="rect">
            <a:avLst/>
          </a:prstGeom>
          <a:noFill/>
        </p:spPr>
        <p:txBody>
          <a:bodyPr wrap="square" rtlCol="0">
            <a:spAutoFit/>
          </a:bodyPr>
          <a:p>
            <a:pPr algn="just"/>
            <a:r>
              <a:rPr lang="pl-PL" altLang="en-US" sz="2800" b="1">
                <a:latin typeface="Roboto Condensed" panose="02000000000000000000" charset="0"/>
              </a:rPr>
              <a:t>Pytanie: </a:t>
            </a:r>
            <a:r>
              <a:rPr lang="pl-PL" altLang="en-US" sz="2800">
                <a:latin typeface="Roboto Condensed" panose="02000000000000000000" charset="0"/>
              </a:rPr>
              <a:t>wg podanych wyżej czynników proszę spróbować określić formy promocji dla warsztatu samochodowego, nowego, założonego przez człowieka, który był wiele lat mechanikiem w Mercedesa </a:t>
            </a:r>
            <a:r>
              <a:rPr lang="pl-PL" altLang="en-US" sz="2800" i="1">
                <a:latin typeface="Roboto Condensed" panose="02000000000000000000" charset="0"/>
              </a:rPr>
              <a:t>(dyskusja)</a:t>
            </a:r>
            <a:endParaRPr lang="pl-PL" altLang="en-US" sz="2800" i="1">
              <a:latin typeface="Roboto Condensed" panose="02000000000000000000"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82065" y="2521585"/>
            <a:ext cx="9965055" cy="1814830"/>
          </a:xfrm>
          <a:prstGeom prst="rect">
            <a:avLst/>
          </a:prstGeom>
          <a:noFill/>
        </p:spPr>
        <p:txBody>
          <a:bodyPr wrap="square" rtlCol="0">
            <a:spAutoFit/>
          </a:bodyPr>
          <a:p>
            <a:pPr algn="just"/>
            <a:r>
              <a:rPr lang="pl-PL" altLang="en-US" sz="2800" b="1">
                <a:latin typeface="Roboto Condensed" panose="02000000000000000000" charset="0"/>
              </a:rPr>
              <a:t>Za jakie pieniądze?</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Aby przeprowadzić działania promocyjne przedsiębiorstwo musi ponieść określone koszty.</a:t>
            </a:r>
            <a:endParaRPr lang="pl-PL" altLang="en-US" sz="2800" b="1">
              <a:latin typeface="Roboto Condensed" panose="02000000000000000000"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64285" y="466090"/>
            <a:ext cx="9965055" cy="5692775"/>
          </a:xfrm>
          <a:prstGeom prst="rect">
            <a:avLst/>
          </a:prstGeom>
          <a:noFill/>
        </p:spPr>
        <p:txBody>
          <a:bodyPr wrap="square" rtlCol="0">
            <a:spAutoFit/>
          </a:bodyPr>
          <a:p>
            <a:pPr algn="just"/>
            <a:r>
              <a:rPr lang="pl-PL" altLang="en-US" sz="2800" b="1">
                <a:latin typeface="Roboto Condensed" panose="02000000000000000000" charset="0"/>
              </a:rPr>
              <a:t>Za jakie pieniądze?</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Najważniejsze </a:t>
            </a:r>
            <a:r>
              <a:rPr lang="pl-PL" altLang="en-US" sz="2800" b="1">
                <a:latin typeface="Roboto Condensed" panose="02000000000000000000" charset="0"/>
              </a:rPr>
              <a:t>czynniki, które wpływają na podjęcie decyzji o poziomie wydatków to</a:t>
            </a:r>
            <a:r>
              <a:rPr lang="pl-PL" altLang="en-US" sz="2800">
                <a:latin typeface="Roboto Condensed" panose="02000000000000000000" charset="0"/>
              </a:rPr>
              <a:t>:</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fazy życia cyklu produktu, w jakiej znajduje się promowany towar</a:t>
            </a:r>
            <a:r>
              <a:rPr lang="pl-PL" altLang="en-US" sz="2800">
                <a:latin typeface="Roboto Condensed" panose="02000000000000000000" charset="0"/>
              </a:rPr>
              <a:t> – nowe produkty wymagają najintensywniejszej promocji, a co z tym idzie pochłaniają większy budżet</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udział w rynku</a:t>
            </a:r>
            <a:r>
              <a:rPr lang="pl-PL" altLang="en-US" sz="2800">
                <a:latin typeface="Roboto Condensed" panose="02000000000000000000" charset="0"/>
              </a:rPr>
              <a:t> – marki produktów o dużym udziale w rynku wymagają mniejszych nakładów niż te, których udział jest niewielki</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konkurencja</a:t>
            </a:r>
            <a:r>
              <a:rPr lang="pl-PL" altLang="en-US" sz="2800">
                <a:latin typeface="Roboto Condensed" panose="02000000000000000000" charset="0"/>
              </a:rPr>
              <a:t> – im silniejsza konkurencja na rynku tym więcej trzeba wydać na promocję</a:t>
            </a:r>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ceny różnych form promocji i środków przekazu oraz częstotliwość oddziaływania</a:t>
            </a:r>
            <a:endParaRPr lang="pl-PL" altLang="en-US" sz="2800" b="1">
              <a:latin typeface="Roboto Condensed" panose="02000000000000000000"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883410"/>
            <a:ext cx="9965055" cy="2676525"/>
          </a:xfrm>
          <a:prstGeom prst="rect">
            <a:avLst/>
          </a:prstGeom>
          <a:noFill/>
        </p:spPr>
        <p:txBody>
          <a:bodyPr wrap="square" rtlCol="0">
            <a:spAutoFit/>
          </a:bodyPr>
          <a:p>
            <a:pPr algn="just"/>
            <a:r>
              <a:rPr lang="pl-PL" altLang="en-US" sz="2800" b="1">
                <a:latin typeface="Roboto Condensed" panose="02000000000000000000" charset="0"/>
              </a:rPr>
              <a:t>Za jakie pieniądze?</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Dobrze jest policzyć sobie koszt dotarcia do jednego odbiorcy,</a:t>
            </a:r>
            <a:r>
              <a:rPr lang="pl-PL" altLang="en-US" sz="2800">
                <a:latin typeface="Roboto Condensed" panose="02000000000000000000" charset="0"/>
              </a:rPr>
              <a:t> czasem z pozoru bardzo droga kampania reklamowa np.: w radiu w porównaniu z drukiem ulotek ma dużo mniejszy koszt dotarcia niż wydatki w drukarni.</a:t>
            </a:r>
            <a:endParaRPr lang="pl-PL" altLang="en-US" sz="2800">
              <a:latin typeface="Roboto Condensed" panose="02000000000000000000"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7615" y="217805"/>
            <a:ext cx="9965055" cy="5692775"/>
          </a:xfrm>
          <a:prstGeom prst="rect">
            <a:avLst/>
          </a:prstGeom>
          <a:noFill/>
        </p:spPr>
        <p:txBody>
          <a:bodyPr wrap="square" rtlCol="0">
            <a:spAutoFit/>
          </a:bodyPr>
          <a:p>
            <a:pPr algn="just"/>
            <a:r>
              <a:rPr lang="pl-PL" altLang="en-US" sz="2800" b="1">
                <a:latin typeface="Roboto Condensed" panose="02000000000000000000" charset="0"/>
              </a:rPr>
              <a:t>Za jakie pieniądze?</a:t>
            </a:r>
            <a:endParaRPr lang="pl-PL" altLang="en-US" sz="2800" b="1">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a:latin typeface="Roboto Condensed" panose="02000000000000000000" charset="0"/>
              </a:rPr>
              <a:t>Aby policzyć koszt dotarcia do jednego odbiorcy (w przypadku mass mediów najczęściej do 1000 odbiorców) mamy wskaźnik mediowy:</a:t>
            </a:r>
            <a:endParaRPr lang="pl-PL" altLang="en-US" sz="2800">
              <a:latin typeface="Roboto Condensed" panose="02000000000000000000" charset="0"/>
            </a:endParaRPr>
          </a:p>
          <a:p>
            <a:pPr algn="just"/>
            <a:r>
              <a:rPr lang="pl-PL" altLang="en-US" sz="2800" b="1">
                <a:latin typeface="Roboto Condensed" panose="02000000000000000000" charset="0"/>
              </a:rPr>
              <a:t>- CPP </a:t>
            </a:r>
            <a:r>
              <a:rPr lang="pl-PL" altLang="en-US" sz="2800">
                <a:latin typeface="Roboto Condensed" panose="02000000000000000000" charset="0"/>
              </a:rPr>
              <a:t>- cost per point odnoszący się do 1% grupy docelowej</a:t>
            </a:r>
            <a:endParaRPr lang="pl-PL" altLang="en-US" sz="2800">
              <a:latin typeface="Roboto Condensed" panose="02000000000000000000" charset="0"/>
            </a:endParaRPr>
          </a:p>
          <a:p>
            <a:pPr algn="just"/>
            <a:r>
              <a:rPr lang="pl-PL" altLang="en-US" sz="2800" b="1">
                <a:latin typeface="Roboto Condensed" panose="02000000000000000000" charset="0"/>
              </a:rPr>
              <a:t>- CPT</a:t>
            </a:r>
            <a:r>
              <a:rPr lang="pl-PL" altLang="en-US" sz="2800">
                <a:latin typeface="Roboto Condensed" panose="02000000000000000000" charset="0"/>
              </a:rPr>
              <a:t>- cost per thousand odnoszący się do 1000 osób z grupy celowej.</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Jest to standardowa metoda oceny opłacalności umieszczenia reklamy w mediach. Nawet nie dysponując odpowiednimi badaniami marketingowymi możemy policzyć koszt dotarcia choćby w przybliżeniu. Nie jest to oczywiście poprawne marketingowo niemniej jednak nie dysponując dokładnymi danymi dobrze jest się pokusić o taką symulację.</a:t>
            </a:r>
            <a:endParaRPr lang="pl-PL" altLang="en-US" sz="2800">
              <a:latin typeface="Roboto Condensed" panose="02000000000000000000"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659890"/>
            <a:ext cx="9965055" cy="3538220"/>
          </a:xfrm>
          <a:prstGeom prst="rect">
            <a:avLst/>
          </a:prstGeom>
          <a:noFill/>
        </p:spPr>
        <p:txBody>
          <a:bodyPr wrap="square" rtlCol="0">
            <a:spAutoFit/>
          </a:bodyPr>
          <a:p>
            <a:pPr algn="just"/>
            <a:r>
              <a:rPr lang="pl-PL" altLang="en-US" sz="2800" b="1">
                <a:latin typeface="Roboto Condensed" panose="02000000000000000000" charset="0"/>
              </a:rPr>
              <a:t>Wielkość wydatków na promocję można określić za pomocą kilku metod, </a:t>
            </a:r>
            <a:r>
              <a:rPr lang="pl-PL" altLang="en-US" sz="2800">
                <a:latin typeface="Roboto Condensed" panose="02000000000000000000" charset="0"/>
              </a:rPr>
              <a:t>najważniejsze z nich to:</a:t>
            </a:r>
            <a:endParaRPr lang="pl-PL" altLang="en-US" sz="2800">
              <a:latin typeface="Roboto Condensed" panose="02000000000000000000" charset="0"/>
            </a:endParaRPr>
          </a:p>
          <a:p>
            <a:pPr algn="just"/>
            <a:r>
              <a:rPr lang="pl-PL" altLang="en-US" sz="2800" b="1">
                <a:latin typeface="Roboto Condensed" panose="02000000000000000000" charset="0"/>
              </a:rPr>
              <a:t>- Określony % sprzedaży.</a:t>
            </a:r>
            <a:r>
              <a:rPr lang="pl-PL" altLang="en-US" sz="2800">
                <a:latin typeface="Roboto Condensed" panose="02000000000000000000" charset="0"/>
              </a:rPr>
              <a:t> Jest to metoda najstarsza, polega na określeniu pewnego % wartości sprzedaży, który oznacza po przeliczeniu pewną sumę wydatków na promocję. Podstawą może być poziom sprzedaży w przeszłości lub też planowana sprzedaż w okresie, na który planuje się działania promocyjne. Wada to nieuwzględnianie konkretnych potrzeb promocyjnych, wynikających z sytuacji na rynku.</a:t>
            </a:r>
            <a:endParaRPr lang="pl-PL" altLang="en-US" sz="2800">
              <a:latin typeface="Roboto Condensed" panose="02000000000000000000"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2521585"/>
            <a:ext cx="9965055" cy="1814830"/>
          </a:xfrm>
          <a:prstGeom prst="rect">
            <a:avLst/>
          </a:prstGeom>
          <a:noFill/>
        </p:spPr>
        <p:txBody>
          <a:bodyPr wrap="square" rtlCol="0">
            <a:spAutoFit/>
          </a:bodyPr>
          <a:p>
            <a:pPr algn="just"/>
            <a:r>
              <a:rPr lang="pl-PL" altLang="en-US" sz="2800" b="1">
                <a:latin typeface="Roboto Condensed" panose="02000000000000000000" charset="0"/>
              </a:rPr>
              <a:t>-  ”Wszystko na co stać firmę” </a:t>
            </a:r>
            <a:r>
              <a:rPr lang="pl-PL" altLang="en-US" sz="2800">
                <a:latin typeface="Roboto Condensed" panose="02000000000000000000" charset="0"/>
              </a:rPr>
              <a:t>- tu przyjmuje się zasadę, że najpierw określa się inne wydatki przedsiębiorstwa uznając je za ważniejsze, a dopiero to, co pozostanie, przeznacza się na działania promocyjne (metoda błędna, niestety najczęściej stosowana przez „młode” firmy).</a:t>
            </a:r>
            <a:endParaRPr lang="pl-PL" altLang="en-US" sz="2800">
              <a:latin typeface="Roboto Condensed" panose="02000000000000000000"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7615" y="1659890"/>
            <a:ext cx="9965055" cy="3538220"/>
          </a:xfrm>
          <a:prstGeom prst="rect">
            <a:avLst/>
          </a:prstGeom>
          <a:noFill/>
        </p:spPr>
        <p:txBody>
          <a:bodyPr wrap="square" rtlCol="0">
            <a:spAutoFit/>
          </a:bodyPr>
          <a:p>
            <a:pPr algn="just"/>
            <a:r>
              <a:rPr lang="pl-PL" altLang="en-US" sz="2800" b="1">
                <a:latin typeface="Roboto Condensed" panose="02000000000000000000" charset="0"/>
              </a:rPr>
              <a:t>Wielkość wydatków na promocję można określić za pomocą kilku metod,</a:t>
            </a:r>
            <a:r>
              <a:rPr lang="pl-PL" altLang="en-US" sz="2800">
                <a:latin typeface="Roboto Condensed" panose="02000000000000000000" charset="0"/>
              </a:rPr>
              <a:t> najważniejsze z nich to:</a:t>
            </a:r>
            <a:endParaRPr lang="pl-PL" altLang="en-US" sz="2800">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 </a:t>
            </a:r>
            <a:r>
              <a:rPr lang="pl-PL" altLang="en-US" sz="2800" b="1">
                <a:latin typeface="Roboto Condensed" panose="02000000000000000000" charset="0"/>
              </a:rPr>
              <a:t>Na podstawie wydatków konkurencji.</a:t>
            </a:r>
            <a:r>
              <a:rPr lang="pl-PL" altLang="en-US" sz="2800">
                <a:latin typeface="Roboto Condensed" panose="02000000000000000000" charset="0"/>
              </a:rPr>
              <a:t> Ta metoda jest bardziej prawidłowa niż poprzednie, określa się wielkość wydatków promocyjnych proporcjonalnie do wydatków najbliższych konkurentów. Poziom ich może być porównywalny z podobnymi przedsiębiorstwami lub wyższy, w zależności od strategii promocyjnej danej firmy.</a:t>
            </a:r>
            <a:endParaRPr lang="pl-PL" altLang="en-US" sz="2800">
              <a:latin typeface="Roboto Condensed" panose="02000000000000000000"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110615"/>
            <a:ext cx="9965055" cy="4399915"/>
          </a:xfrm>
          <a:prstGeom prst="rect">
            <a:avLst/>
          </a:prstGeom>
          <a:noFill/>
        </p:spPr>
        <p:txBody>
          <a:bodyPr wrap="square" rtlCol="0">
            <a:spAutoFit/>
          </a:bodyPr>
          <a:p>
            <a:pPr algn="just"/>
            <a:r>
              <a:rPr lang="pl-PL" altLang="en-US" sz="2800">
                <a:latin typeface="Roboto Condensed" panose="02000000000000000000" charset="0"/>
              </a:rPr>
              <a:t>- </a:t>
            </a:r>
            <a:r>
              <a:rPr lang="pl-PL" altLang="en-US" sz="2800" b="1">
                <a:latin typeface="Roboto Condensed" panose="02000000000000000000" charset="0"/>
              </a:rPr>
              <a:t>Metoda zadaniowa. </a:t>
            </a:r>
            <a:r>
              <a:rPr lang="pl-PL" altLang="en-US" sz="2800">
                <a:latin typeface="Roboto Condensed" panose="02000000000000000000" charset="0"/>
              </a:rPr>
              <a:t>Jest metodą najbardziej dynamiczną i prawidłową. Wydatki ustala się inaczej niż przy poprzednich metodach, tam mogły być one określone na początku, przed innymi decyzjami promocyjnymi. W tym wypadku najpierw określamy cel promocji, jaki ma być osiągnięty w warunkach rynkowych, następnie  formy promocji, środki przekazu promocyjnego, częstotliwość oddziaływania, a dopiero potem wysokość wydatków promocyjnych. Jeżeli okaże się, że suma, jaka w ten sposób zostanie ustalona jest za wysoka w stosunku do finansowych możliwości przedsiębiorstwa, to należy najpierw zweryfikować cele i sposoby ich osiągnięcia.</a:t>
            </a:r>
            <a:endParaRPr lang="pl-PL" altLang="en-US" sz="2800">
              <a:latin typeface="Roboto Condensed" panose="02000000000000000000"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766570"/>
            <a:ext cx="9965055" cy="3107690"/>
          </a:xfrm>
          <a:prstGeom prst="rect">
            <a:avLst/>
          </a:prstGeom>
          <a:noFill/>
        </p:spPr>
        <p:txBody>
          <a:bodyPr wrap="square" rtlCol="0">
            <a:spAutoFit/>
          </a:bodyPr>
          <a:p>
            <a:pPr algn="just"/>
            <a:r>
              <a:rPr lang="pl-PL" altLang="en-US" sz="2800" b="1">
                <a:latin typeface="Roboto Condensed" panose="02000000000000000000" charset="0"/>
              </a:rPr>
              <a:t>O czym jeszcze należy pamiętać przy opracowywaniu strategii?</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b="1">
                <a:latin typeface="Roboto Condensed" panose="02000000000000000000" charset="0"/>
              </a:rPr>
              <a:t>Realizując wszelkie działania promocyjne bez względu na ilość wykorzystanych środków, czas trwania, intensywność i poniesione nakłady finansowe, należy pamiętać o tzw. konstansie promocyjnym</a:t>
            </a:r>
            <a:r>
              <a:rPr lang="pl-PL" altLang="en-US" sz="2800">
                <a:latin typeface="Roboto Condensed" panose="02000000000000000000" charset="0"/>
              </a:rPr>
              <a:t>, czyli stałych elementach promocji wykorzystywanych właściwie on-line w pracy przedsiębiorstwa.</a:t>
            </a:r>
            <a:endParaRPr lang="pl-PL" altLang="en-US" sz="2800">
              <a:latin typeface="Roboto Condensed" panose="02000000000000000000"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34770" y="1333500"/>
            <a:ext cx="9965055" cy="3969385"/>
          </a:xfrm>
          <a:prstGeom prst="rect">
            <a:avLst/>
          </a:prstGeom>
          <a:noFill/>
        </p:spPr>
        <p:txBody>
          <a:bodyPr wrap="square" rtlCol="0">
            <a:spAutoFit/>
          </a:bodyPr>
          <a:p>
            <a:pPr algn="just"/>
            <a:r>
              <a:rPr lang="pl-PL" altLang="en-US" sz="2800" b="1">
                <a:latin typeface="Roboto Condensed" panose="02000000000000000000" charset="0"/>
              </a:rPr>
              <a:t>W strategii promocji należy wyróżnić następujące fazy:</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 określenie odbiorców,</a:t>
            </a:r>
            <a:endParaRPr lang="pl-PL" altLang="en-US" sz="2800">
              <a:latin typeface="Roboto Condensed" panose="02000000000000000000" charset="0"/>
            </a:endParaRPr>
          </a:p>
          <a:p>
            <a:pPr algn="just"/>
            <a:r>
              <a:rPr lang="pl-PL" altLang="en-US" sz="2800">
                <a:latin typeface="Roboto Condensed" panose="02000000000000000000" charset="0"/>
              </a:rPr>
              <a:t>- zidentyfikowanie celów promocji,</a:t>
            </a:r>
            <a:endParaRPr lang="pl-PL" altLang="en-US" sz="2800">
              <a:latin typeface="Roboto Condensed" panose="02000000000000000000" charset="0"/>
            </a:endParaRPr>
          </a:p>
          <a:p>
            <a:pPr algn="just"/>
            <a:r>
              <a:rPr lang="pl-PL" altLang="en-US" sz="2800">
                <a:latin typeface="Roboto Condensed" panose="02000000000000000000" charset="0"/>
              </a:rPr>
              <a:t>- stworzenie projektu przekazu,</a:t>
            </a:r>
            <a:endParaRPr lang="pl-PL" altLang="en-US" sz="2800">
              <a:latin typeface="Roboto Condensed" panose="02000000000000000000" charset="0"/>
            </a:endParaRPr>
          </a:p>
          <a:p>
            <a:pPr algn="just"/>
            <a:r>
              <a:rPr lang="pl-PL" altLang="en-US" sz="2800">
                <a:latin typeface="Roboto Condensed" panose="02000000000000000000" charset="0"/>
              </a:rPr>
              <a:t>- wybranie odpowiednich mediów i realizowanie tzw. mieszanki promocyjnej,</a:t>
            </a:r>
            <a:endParaRPr lang="pl-PL" altLang="en-US" sz="2800">
              <a:latin typeface="Roboto Condensed" panose="02000000000000000000" charset="0"/>
            </a:endParaRPr>
          </a:p>
          <a:p>
            <a:pPr algn="just"/>
            <a:r>
              <a:rPr lang="pl-PL" altLang="en-US" sz="2800">
                <a:latin typeface="Roboto Condensed" panose="02000000000000000000" charset="0"/>
              </a:rPr>
              <a:t>- ustalenie budżetu promocyjnego oraz,</a:t>
            </a:r>
            <a:endParaRPr lang="pl-PL" altLang="en-US" sz="2800">
              <a:latin typeface="Roboto Condensed" panose="02000000000000000000" charset="0"/>
            </a:endParaRPr>
          </a:p>
          <a:p>
            <a:pPr algn="just"/>
            <a:r>
              <a:rPr lang="pl-PL" altLang="en-US" sz="2800">
                <a:latin typeface="Roboto Condensed" panose="02000000000000000000" charset="0"/>
              </a:rPr>
              <a:t>- zweryfikowanie wyników promocji.</a:t>
            </a:r>
            <a:endParaRPr lang="pl-PL" altLang="en-US" sz="2800">
              <a:latin typeface="Roboto Condensed" panose="02000000000000000000"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518285"/>
            <a:ext cx="9965055" cy="3538220"/>
          </a:xfrm>
          <a:prstGeom prst="rect">
            <a:avLst/>
          </a:prstGeom>
          <a:noFill/>
        </p:spPr>
        <p:txBody>
          <a:bodyPr wrap="square" rtlCol="0">
            <a:spAutoFit/>
          </a:bodyPr>
          <a:p>
            <a:pPr algn="just"/>
            <a:r>
              <a:rPr lang="pl-PL" altLang="en-US" sz="2800">
                <a:latin typeface="Roboto Condensed" panose="02000000000000000000" charset="0"/>
              </a:rPr>
              <a:t>Promocja firmy powinna mieć jasną do określenia tożsamość i odróżniającą się od konkurencyjnych podmiotów na rynku.</a:t>
            </a:r>
            <a:endParaRPr lang="pl-PL" altLang="en-US" sz="2800">
              <a:latin typeface="Roboto Condensed" panose="02000000000000000000" charset="0"/>
            </a:endParaRPr>
          </a:p>
          <a:p>
            <a:pPr algn="just"/>
            <a:endParaRPr lang="pl-PL" altLang="en-US" sz="2800" b="1">
              <a:latin typeface="Roboto Condensed" panose="02000000000000000000" charset="0"/>
            </a:endParaRPr>
          </a:p>
          <a:p>
            <a:pPr algn="just"/>
            <a:r>
              <a:rPr lang="pl-PL" altLang="en-US" sz="2800" b="1">
                <a:latin typeface="Roboto Condensed" panose="02000000000000000000" charset="0"/>
              </a:rPr>
              <a:t>Najważniejszymi tak rozumianymi konstansami promocyjnymi są:</a:t>
            </a:r>
            <a:endParaRPr lang="pl-PL" altLang="en-US" sz="2800" b="1">
              <a:latin typeface="Roboto Condensed" panose="02000000000000000000" charset="0"/>
            </a:endParaRPr>
          </a:p>
          <a:p>
            <a:pPr algn="just"/>
            <a:r>
              <a:rPr lang="pl-PL" altLang="en-US" sz="2800">
                <a:latin typeface="Roboto Condensed" panose="02000000000000000000" charset="0"/>
              </a:rPr>
              <a:t>- znak towarowy - marka</a:t>
            </a:r>
            <a:endParaRPr lang="pl-PL" altLang="en-US" sz="2800">
              <a:latin typeface="Roboto Condensed" panose="02000000000000000000" charset="0"/>
            </a:endParaRPr>
          </a:p>
          <a:p>
            <a:pPr algn="just"/>
            <a:r>
              <a:rPr lang="pl-PL" altLang="en-US" sz="2800">
                <a:latin typeface="Roboto Condensed" panose="02000000000000000000" charset="0"/>
              </a:rPr>
              <a:t>- jednolita idea promocji</a:t>
            </a:r>
            <a:endParaRPr lang="pl-PL" altLang="en-US" sz="2800">
              <a:latin typeface="Roboto Condensed" panose="02000000000000000000" charset="0"/>
            </a:endParaRPr>
          </a:p>
          <a:p>
            <a:pPr algn="just"/>
            <a:r>
              <a:rPr lang="pl-PL" altLang="en-US" sz="2800">
                <a:latin typeface="Roboto Condensed" panose="02000000000000000000" charset="0"/>
              </a:rPr>
              <a:t>- slogan promocyjny (reklamowy)</a:t>
            </a:r>
            <a:endParaRPr lang="pl-PL" altLang="en-US" sz="2800">
              <a:latin typeface="Roboto Condensed" panose="02000000000000000000" charset="0"/>
            </a:endParaRPr>
          </a:p>
          <a:p>
            <a:pPr algn="just"/>
            <a:r>
              <a:rPr lang="pl-PL" altLang="en-US" sz="2800">
                <a:latin typeface="Roboto Condensed" panose="02000000000000000000" charset="0"/>
              </a:rPr>
              <a:t>- identyfikacja wizualna</a:t>
            </a:r>
            <a:endParaRPr lang="pl-PL" altLang="en-US" sz="2800">
              <a:latin typeface="Roboto Condensed" panose="02000000000000000000"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443990"/>
            <a:ext cx="9965055" cy="3969385"/>
          </a:xfrm>
          <a:prstGeom prst="rect">
            <a:avLst/>
          </a:prstGeom>
          <a:noFill/>
        </p:spPr>
        <p:txBody>
          <a:bodyPr wrap="square" rtlCol="0">
            <a:spAutoFit/>
          </a:bodyPr>
          <a:p>
            <a:pPr algn="just"/>
            <a:r>
              <a:rPr lang="pl-PL" altLang="en-US" sz="2800" b="1">
                <a:latin typeface="Roboto Condensed" panose="02000000000000000000" charset="0"/>
              </a:rPr>
              <a:t>Znak towarowy</a:t>
            </a:r>
            <a:endParaRPr lang="pl-PL" altLang="en-US" sz="2800" b="1">
              <a:latin typeface="Roboto Condensed" panose="02000000000000000000" charset="0"/>
            </a:endParaRPr>
          </a:p>
          <a:p>
            <a:pPr algn="just"/>
            <a:endParaRPr lang="pl-PL" altLang="en-US" sz="2800">
              <a:latin typeface="Roboto Condensed" panose="02000000000000000000" charset="0"/>
            </a:endParaRPr>
          </a:p>
          <a:p>
            <a:pPr algn="just"/>
            <a:r>
              <a:rPr lang="pl-PL" altLang="en-US" sz="2800">
                <a:latin typeface="Roboto Condensed" panose="02000000000000000000" charset="0"/>
              </a:rPr>
              <a:t>Funkcje:</a:t>
            </a:r>
            <a:endParaRPr lang="pl-PL" altLang="en-US" sz="2800">
              <a:latin typeface="Roboto Condensed" panose="02000000000000000000" charset="0"/>
            </a:endParaRPr>
          </a:p>
          <a:p>
            <a:pPr algn="just"/>
            <a:r>
              <a:rPr lang="pl-PL" altLang="en-US" sz="2800">
                <a:latin typeface="Roboto Condensed" panose="02000000000000000000" charset="0"/>
              </a:rPr>
              <a:t>-</a:t>
            </a:r>
            <a:r>
              <a:rPr lang="pl-PL" altLang="en-US" sz="2800" b="1">
                <a:latin typeface="Roboto Condensed" panose="02000000000000000000" charset="0"/>
              </a:rPr>
              <a:t> Identyfikacyjna</a:t>
            </a:r>
            <a:r>
              <a:rPr lang="pl-PL" altLang="en-US" sz="2800">
                <a:latin typeface="Roboto Condensed" panose="02000000000000000000" charset="0"/>
              </a:rPr>
              <a:t> - polega na identyfikacji produktu z nadawcą jego znaku i pozwala odróżnić dany produkt od towarów konkurencyjnych. Rezultatem nadania marki jest spowodowanie tzw. psychologicznego zróżnicowania produktu (nawet jeśli produkty są zbieżne pod względem cech materialnych, w odczuciu nabywcy, poprzez nadanie marki różnią się pod względem jakości na korzyść tych markowych)</a:t>
            </a:r>
            <a:endParaRPr lang="pl-PL" altLang="en-US" sz="2800">
              <a:latin typeface="Roboto Condensed" panose="02000000000000000000"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788035"/>
            <a:ext cx="9965055" cy="4831080"/>
          </a:xfrm>
          <a:prstGeom prst="rect">
            <a:avLst/>
          </a:prstGeom>
          <a:noFill/>
        </p:spPr>
        <p:txBody>
          <a:bodyPr wrap="square" rtlCol="0">
            <a:spAutoFit/>
          </a:bodyPr>
          <a:p>
            <a:pPr algn="just"/>
            <a:r>
              <a:rPr lang="pl-PL" altLang="en-US" sz="2800" b="1">
                <a:latin typeface="Roboto Condensed" panose="02000000000000000000" charset="0"/>
                <a:sym typeface="+mn-ea"/>
              </a:rPr>
              <a:t>Znak towarowy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Funkcje:</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a:t>
            </a:r>
            <a:r>
              <a:rPr lang="pl-PL" altLang="en-US" sz="2800" b="1">
                <a:latin typeface="Roboto Condensed" panose="02000000000000000000" charset="0"/>
                <a:sym typeface="+mn-ea"/>
              </a:rPr>
              <a:t>Gwarancyjna</a:t>
            </a:r>
            <a:r>
              <a:rPr lang="pl-PL" altLang="en-US" sz="2800">
                <a:latin typeface="Roboto Condensed" panose="02000000000000000000" charset="0"/>
                <a:sym typeface="+mn-ea"/>
              </a:rPr>
              <a:t> - oznacza, że właściciel znaku towarowego jest zobowiązany do utrzymania jakości produktów naznaczonych danym znakiem towarowym na stałym poziomie, tak tworzy się zaufanie klienta do marki</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a:t>
            </a:r>
            <a:r>
              <a:rPr lang="pl-PL" altLang="en-US" sz="2800" b="1">
                <a:latin typeface="Roboto Condensed" panose="02000000000000000000" charset="0"/>
                <a:sym typeface="+mn-ea"/>
              </a:rPr>
              <a:t>Promocyjna</a:t>
            </a:r>
            <a:r>
              <a:rPr lang="pl-PL" altLang="en-US" sz="2800">
                <a:latin typeface="Roboto Condensed" panose="02000000000000000000" charset="0"/>
                <a:sym typeface="+mn-ea"/>
              </a:rPr>
              <a:t> - oznacza, że znak towarowy może i powinien być wykorzystywany przez jego właściciela do promocji firmy i sprzedawanych produktów. W tych działaniach pełni właśnie rolę konstansu promocyjnego.</a:t>
            </a:r>
            <a:endParaRPr lang="pl-PL" altLang="en-US" sz="2800">
              <a:latin typeface="Roboto Condensed" panose="02000000000000000000" charset="0"/>
              <a:sym typeface="+mn-ea"/>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975485"/>
            <a:ext cx="9965055" cy="2676525"/>
          </a:xfrm>
          <a:prstGeom prst="rect">
            <a:avLst/>
          </a:prstGeom>
          <a:noFill/>
        </p:spPr>
        <p:txBody>
          <a:bodyPr wrap="square" rtlCol="0">
            <a:spAutoFit/>
          </a:bodyPr>
          <a:p>
            <a:pPr algn="just"/>
            <a:r>
              <a:rPr lang="pl-PL" altLang="en-US" sz="2800" b="1">
                <a:latin typeface="Roboto Condensed" panose="02000000000000000000" charset="0"/>
                <a:sym typeface="+mn-ea"/>
              </a:rPr>
              <a:t>Znaki towarowe mogą być:</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 </a:t>
            </a:r>
            <a:r>
              <a:rPr lang="pl-PL" altLang="en-US" sz="2800" b="1">
                <a:latin typeface="Roboto Condensed" panose="02000000000000000000" charset="0"/>
                <a:sym typeface="+mn-ea"/>
              </a:rPr>
              <a:t>Indywidualne </a:t>
            </a:r>
            <a:r>
              <a:rPr lang="pl-PL" altLang="en-US" sz="2800">
                <a:latin typeface="Roboto Condensed" panose="02000000000000000000" charset="0"/>
                <a:sym typeface="+mn-ea"/>
              </a:rPr>
              <a:t>odrębne dla każdej odmiany produktu</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a:t>
            </a:r>
            <a:r>
              <a:rPr lang="pl-PL" altLang="en-US" sz="2800" b="1">
                <a:latin typeface="Roboto Condensed" panose="02000000000000000000" charset="0"/>
                <a:sym typeface="+mn-ea"/>
              </a:rPr>
              <a:t>Zbiorowe </a:t>
            </a:r>
            <a:r>
              <a:rPr lang="pl-PL" altLang="en-US" sz="2800">
                <a:latin typeface="Roboto Condensed" panose="02000000000000000000" charset="0"/>
                <a:sym typeface="+mn-ea"/>
              </a:rPr>
              <a:t>dla różnych towarów (zaleta - promując jeden produkt np.: jogurt wspieramy równocześnie sprzedaż innych np. mleka, którego opakowanie utrzymane jest w tej samej kolorystyce, zachowane jest to samo liternictwo i widnieje na nim znak towarowy).</a:t>
            </a:r>
            <a:endParaRPr lang="pl-PL" altLang="en-US" sz="2800">
              <a:latin typeface="Roboto Condensed" panose="02000000000000000000" charset="0"/>
              <a:sym typeface="+mn-ea"/>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975485"/>
            <a:ext cx="9965055" cy="2245360"/>
          </a:xfrm>
          <a:prstGeom prst="rect">
            <a:avLst/>
          </a:prstGeom>
          <a:noFill/>
        </p:spPr>
        <p:txBody>
          <a:bodyPr wrap="square" rtlCol="0">
            <a:spAutoFit/>
          </a:bodyPr>
          <a:p>
            <a:pPr algn="just"/>
            <a:r>
              <a:rPr lang="pl-PL" altLang="en-US" sz="2800" b="1">
                <a:latin typeface="Roboto Condensed" panose="02000000000000000000" charset="0"/>
                <a:sym typeface="+mn-ea"/>
              </a:rPr>
              <a:t>Jednolita idea promocji i slogan reklamowy </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b="1">
                <a:latin typeface="Roboto Condensed" panose="02000000000000000000" charset="0"/>
                <a:sym typeface="+mn-ea"/>
              </a:rPr>
              <a:t>Slogan reklamowy to hasło, które staje się symbolem komunikacji przedsiębiorstwa z otoczeniem, powinien on zawierać ideę kampanii promocyjnej.</a:t>
            </a:r>
            <a:endParaRPr lang="pl-PL" altLang="en-US" sz="2800" b="1">
              <a:latin typeface="Roboto Condensed" panose="02000000000000000000" charset="0"/>
              <a:sym typeface="+mn-ea"/>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283970"/>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Jednolita idea promocji i slogan reklamowy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b="1">
                <a:latin typeface="Roboto Condensed" panose="02000000000000000000" charset="0"/>
                <a:sym typeface="+mn-ea"/>
              </a:rPr>
              <a:t>Slogan powinien być:</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 zwięzły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sugestywny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oryginalny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prawdziwy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uwzględniający potrzeby nabywcy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zwracający uwagę odbiorców na promocję</a:t>
            </a:r>
            <a:endParaRPr lang="pl-PL" altLang="en-US" sz="2800">
              <a:latin typeface="Roboto Condensed" panose="02000000000000000000" charset="0"/>
              <a:sym typeface="+mn-ea"/>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9835" y="172656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Identyfikacja wizualna</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To nic innego jak tworzenie kompleksowego systemu wizualnej identyfikacji przedsiębiorstwa. </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Cel takich działań - to możliwość jak najszybszego rozpoznawania firmy i kojarzenia jej przez otoczenie.</a:t>
            </a:r>
            <a:endParaRPr lang="pl-PL" altLang="en-US" sz="2800">
              <a:latin typeface="Roboto Condensed" panose="02000000000000000000" charset="0"/>
              <a:sym typeface="+mn-ea"/>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3175" y="281305"/>
            <a:ext cx="9965055" cy="5692775"/>
          </a:xfrm>
          <a:prstGeom prst="rect">
            <a:avLst/>
          </a:prstGeom>
          <a:noFill/>
        </p:spPr>
        <p:txBody>
          <a:bodyPr wrap="square" rtlCol="0">
            <a:spAutoFit/>
          </a:bodyPr>
          <a:p>
            <a:pPr algn="just"/>
            <a:r>
              <a:rPr lang="pl-PL" altLang="en-US" sz="2800" b="1">
                <a:latin typeface="Roboto Condensed" panose="02000000000000000000" charset="0"/>
                <a:sym typeface="+mn-ea"/>
              </a:rPr>
              <a:t>Identyfikacja wizualna</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Identyfikacja wizualna obejmuje:</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znak firmy (logo)</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kolorystykę charakterystyczną dla firmy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wszelkie druki firmowe- wizytówki pracowników, listowniki, koperty, torebki reklamowe, koperty, standardowe dokumenty itp.</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środki transportu( „obrandowane” samochody firmowe )</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architektura – budynek i wnętrze przedsiębiorstwa</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ubiory pracowników firmy</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b="1">
                <a:latin typeface="Roboto Condensed" panose="02000000000000000000" charset="0"/>
                <a:sym typeface="+mn-ea"/>
              </a:rPr>
              <a:t>Wszystkie te formy mają być zbieżne ze sobą, mają wysyłać jeden spójny przekaz reklamowy.</a:t>
            </a:r>
            <a:endParaRPr lang="pl-PL" altLang="en-US" sz="2800" b="1">
              <a:latin typeface="Roboto Condensed" panose="02000000000000000000" charset="0"/>
              <a:sym typeface="+mn-ea"/>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08735" y="123761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Identyfikacja wizualna</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Należy pamiętać o wizualizacji w materiałach reklamowych nie tylko kolorów i logo, ale też np. czcionek w dokumentach firmowych (zawsze taka sama!), stylu pisania, jakości itp.</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System wizualnej identyfikacji firmy powinien być dynamiczny - przy zachowaniu głównych, charakterystycznych dla danej firmy cech, dostosowywać się do zmian w otoczeniu.</a:t>
            </a:r>
            <a:endParaRPr lang="pl-PL" altLang="en-US" sz="2800">
              <a:latin typeface="Roboto Condensed" panose="02000000000000000000" charset="0"/>
              <a:sym typeface="+mn-ea"/>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308735" y="1237615"/>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Ogłoszenie reklamowe nie zadziała, jeśli nie będzie przyciągać uwagi, skuteczna reklama promocja to inna promocja.</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Nagłówki w ogłoszeniach prasowych czytane są 5 razy częściej niż sama treść, nagłówki Twoich ogłoszeń muszą oferować coś czytelnikowi.</a:t>
            </a:r>
            <a:endParaRPr lang="pl-PL" altLang="en-US" sz="2800">
              <a:latin typeface="Roboto Condensed" panose="02000000000000000000" charset="0"/>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2266315" y="2552700"/>
            <a:ext cx="7913370" cy="1753235"/>
          </a:xfrm>
          <a:prstGeom prst="rect">
            <a:avLst/>
          </a:prstGeom>
          <a:noFill/>
        </p:spPr>
        <p:txBody>
          <a:bodyPr wrap="square" rtlCol="0">
            <a:spAutoFit/>
          </a:bodyPr>
          <a:p>
            <a:pPr algn="ctr"/>
            <a:r>
              <a:rPr lang="pl-PL" altLang="en-US" sz="5400">
                <a:latin typeface="Roboto Condensed" panose="02000000000000000000" charset="0"/>
              </a:rPr>
              <a:t>Podstawowe rodzaje strategii promocyjnych</a:t>
            </a:r>
            <a:endParaRPr lang="pl-PL" altLang="en-US" sz="5400">
              <a:latin typeface="Roboto Condensed" panose="02000000000000000000"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3810" y="164528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Tekst reklamy powinien przemawiać do czytelnika językiem, jakiego on sam używa.</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Fotografie działają zwykle lepiej niż rysunki, są bardziej wiarygodne, lepiej zapamiętywane, wywołują silniejszą reakcję odbiorcy.</a:t>
            </a:r>
            <a:endParaRPr lang="pl-PL" altLang="en-US" sz="2800">
              <a:latin typeface="Roboto Condensed" panose="02000000000000000000" charset="0"/>
              <a:sym typeface="+mn-ea"/>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3810" y="1645285"/>
            <a:ext cx="9965055" cy="3107690"/>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Pod wszystkimi fotografiami powinny się znaleźć podpisy, gdyż czytane są one 2 razy częściej niż treść reklamy, właśnie tu powinny się znaleźć najistotniejsze informacje.</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Nie ma „nudnych” produktów, jest tylko nudna reklama.</a:t>
            </a:r>
            <a:endParaRPr lang="pl-PL" altLang="en-US" sz="2800">
              <a:latin typeface="Roboto Condensed" panose="02000000000000000000" charset="0"/>
              <a:sym typeface="+mn-ea"/>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12198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Wybitne pomysły potrzebują ludzi o „silnych nerwach”, jeśli kampania jest rzeczywiście oryginalna, z pewnością nie jest sprawdzona na rynku.</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Odbiorcy kierują uwagę tylko na taką reklamę, która daje odpowiedź na pytanie - co z tego wynika dla mnie?, każde ogłoszenie musi być obietnicą, gdyż klienci kupują korzyści.</a:t>
            </a:r>
            <a:endParaRPr lang="pl-PL" altLang="en-US" sz="2800">
              <a:latin typeface="Roboto Condensed" panose="02000000000000000000" charset="0"/>
              <a:sym typeface="+mn-ea"/>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12198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Ogłoszenie reklamowe musi komunikować swą treść szybko, przeciętny czytelnik patrzy na ogłoszenie reklamowe przez 2,5 sekundy!</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W układzie graficznym ogłoszenia złota zasada – im mniej, tym lepiej – każde ogłoszenie musi mieć jeden punkt skupiający uwagę odbiorcy, jedno duże zdjęcie jest lepsze od kilkunastu małych.</a:t>
            </a:r>
            <a:endParaRPr lang="pl-PL" altLang="en-US" sz="2800">
              <a:latin typeface="Roboto Condensed" panose="02000000000000000000" charset="0"/>
              <a:sym typeface="+mn-ea"/>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121983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Pomysłowość sprzyja zapamiętywaniu, dobrze wykorzystać jest w reklamie wyolbrzymienie, humor, absurdalność, odwoływanie się do zmysłów, intensywny kolor, ruch.</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Techniką o wysokim stopniu skuteczności jest ‘problem i jego rozwiązanie”, przedstawiamy adresatowi znany mu problem i udowadniamy, że znamy jego rozwiązanie, uwaga - nigdy nie wprowadzamy w błąd odbiorcy.</a:t>
            </a:r>
            <a:endParaRPr lang="pl-PL" altLang="en-US" sz="2800">
              <a:latin typeface="Roboto Condensed" panose="02000000000000000000" charset="0"/>
              <a:sym typeface="+mn-ea"/>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56030" y="1219835"/>
            <a:ext cx="9965055" cy="3969385"/>
          </a:xfrm>
          <a:prstGeom prst="rect">
            <a:avLst/>
          </a:prstGeom>
          <a:noFill/>
        </p:spPr>
        <p:txBody>
          <a:bodyPr wrap="square" rtlCol="0">
            <a:spAutoFit/>
          </a:bodyPr>
          <a:p>
            <a:pPr algn="just"/>
            <a:r>
              <a:rPr lang="pl-PL" altLang="en-US" sz="2800" b="1">
                <a:latin typeface="Roboto Condensed" panose="02000000000000000000" charset="0"/>
                <a:sym typeface="+mn-ea"/>
              </a:rPr>
              <a:t>Praktyczne porady</a:t>
            </a:r>
            <a:endParaRPr lang="pl-PL" altLang="en-US" sz="2800" b="1">
              <a:latin typeface="Roboto Condensed" panose="02000000000000000000" charset="0"/>
              <a:sym typeface="+mn-ea"/>
            </a:endParaRPr>
          </a:p>
          <a:p>
            <a:pPr algn="just"/>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Przez skuteczność promocji będziemy rozumieli stopień osiągnięcia celu postawionego promocji. Mając do dyspozycji kilka form promocji, w tym praktycznie niemierzalne – takie jak Public Relations, ustalenie, czy kampania promocyjna przyniosła wymierny, zakładany cel jest bardzo trudne – o ile w ogóle możliwe. Na pewno końcowym </a:t>
            </a:r>
            <a:r>
              <a:rPr lang="pl-PL" altLang="en-US" sz="2800" b="1">
                <a:latin typeface="Roboto Condensed" panose="02000000000000000000" charset="0"/>
                <a:sym typeface="+mn-ea"/>
              </a:rPr>
              <a:t>celem każdej kampanii promocyjnej jest przyczynienie się do wzrostu sprzedaży.</a:t>
            </a:r>
            <a:endParaRPr lang="pl-PL" altLang="en-US" sz="2800" b="1">
              <a:latin typeface="Roboto Condensed" panose="02000000000000000000" charset="0"/>
              <a:sym typeface="+mn-ea"/>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3810" y="1659890"/>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Czynniki wpływające na skuteczność promocji:</a:t>
            </a:r>
            <a:endParaRPr lang="pl-PL" altLang="en-US" sz="2800" b="1">
              <a:latin typeface="Roboto Condensed" panose="02000000000000000000" charset="0"/>
              <a:sym typeface="+mn-ea"/>
            </a:endParaRPr>
          </a:p>
          <a:p>
            <a:pPr algn="just"/>
            <a:r>
              <a:rPr lang="pl-PL" altLang="en-US" sz="2800">
                <a:latin typeface="Roboto Condensed" panose="02000000000000000000" charset="0"/>
                <a:sym typeface="+mn-ea"/>
              </a:rPr>
              <a:t>- dobrze dobrana grupa docelowa i realny do osiągnięcia cel</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odpowiedni budżet dobrze alokowany</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kreatywność, oryginalność i spójność przekazu</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public relations</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sponsoring</a:t>
            </a:r>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 zdolności negocjacyjne akwizytorów (często niedoceniana grupa w przedsiębiorstwie)</a:t>
            </a:r>
            <a:endParaRPr lang="pl-PL" altLang="en-US" sz="2800">
              <a:latin typeface="Roboto Condensed" panose="02000000000000000000" charset="0"/>
              <a:sym typeface="+mn-ea"/>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17930" y="2136775"/>
            <a:ext cx="9755505" cy="2584450"/>
          </a:xfrm>
          <a:prstGeom prst="rect">
            <a:avLst/>
          </a:prstGeom>
          <a:noFill/>
        </p:spPr>
        <p:txBody>
          <a:bodyPr wrap="square" rtlCol="0">
            <a:spAutoFit/>
          </a:bodyPr>
          <a:p>
            <a:pPr algn="ctr"/>
            <a:r>
              <a:rPr lang="pl-PL" altLang="en-US" sz="5400">
                <a:latin typeface="Roboto Condensed" panose="02000000000000000000" charset="0"/>
              </a:rPr>
              <a:t>4. Komunikacja marketingowa</a:t>
            </a:r>
            <a:endParaRPr lang="pl-PL" altLang="en-US" sz="5400">
              <a:latin typeface="Roboto Condensed" panose="02000000000000000000" charset="0"/>
            </a:endParaRPr>
          </a:p>
          <a:p>
            <a:pPr algn="ctr"/>
            <a:endParaRPr lang="pl-PL" altLang="en-US" sz="5400">
              <a:latin typeface="Roboto Condensed" panose="02000000000000000000" charset="0"/>
            </a:endParaRPr>
          </a:p>
          <a:p>
            <a:pPr algn="ctr"/>
            <a:r>
              <a:rPr lang="pl-PL" altLang="en-US" sz="5400">
                <a:latin typeface="Roboto Condensed" panose="02000000000000000000" charset="0"/>
              </a:rPr>
              <a:t>Czym jest?</a:t>
            </a:r>
            <a:endParaRPr lang="pl-PL" altLang="en-US" sz="5400">
              <a:latin typeface="Roboto Condensed" panose="02000000000000000000" charset="0"/>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73810" y="1075055"/>
            <a:ext cx="9965055" cy="4399915"/>
          </a:xfrm>
          <a:prstGeom prst="rect">
            <a:avLst/>
          </a:prstGeom>
          <a:noFill/>
        </p:spPr>
        <p:txBody>
          <a:bodyPr wrap="square" rtlCol="0">
            <a:spAutoFit/>
          </a:bodyPr>
          <a:p>
            <a:pPr algn="just"/>
            <a:r>
              <a:rPr lang="pl-PL" altLang="en-US" sz="2800" b="1">
                <a:latin typeface="Roboto Condensed" panose="02000000000000000000" charset="0"/>
                <a:sym typeface="+mn-ea"/>
              </a:rPr>
              <a:t>Komunikacja marketingowa to proces polegający na wysyłaniu za pomocą różnych źródeł sygnałów i informacji do otoczenia marketingowego, a także proces ich zbierania przez firmę. </a:t>
            </a:r>
            <a:endParaRPr lang="pl-PL" altLang="en-US" sz="2800" b="1">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Komunikacja marketingowa ma na celu przekazanie środowisku najważniejszych informacji o prowadzonej działalności w firmie i o przygotowanej przez nią ofercie rynkowej. </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a:latin typeface="Roboto Condensed" panose="02000000000000000000" charset="0"/>
                <a:sym typeface="+mn-ea"/>
              </a:rPr>
              <a:t>Jej celem jest również wzbudzenie reakcji odbiorców na bodźce przez nią wysyłane, czego efektem jest pozyskanie informacji zwrotnej. </a:t>
            </a:r>
            <a:endParaRPr lang="pl-PL" altLang="en-US" sz="2800">
              <a:latin typeface="Roboto Condensed" panose="02000000000000000000" charset="0"/>
              <a:sym typeface="+mn-ea"/>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5" name="Text Box 4"/>
          <p:cNvSpPr txBox="1"/>
          <p:nvPr/>
        </p:nvSpPr>
        <p:spPr>
          <a:xfrm>
            <a:off x="1238250" y="1659890"/>
            <a:ext cx="9965055" cy="3538220"/>
          </a:xfrm>
          <a:prstGeom prst="rect">
            <a:avLst/>
          </a:prstGeom>
          <a:noFill/>
        </p:spPr>
        <p:txBody>
          <a:bodyPr wrap="square" rtlCol="0">
            <a:spAutoFit/>
          </a:bodyPr>
          <a:p>
            <a:pPr algn="just"/>
            <a:r>
              <a:rPr lang="pl-PL" altLang="en-US" sz="2800" b="1">
                <a:latin typeface="Roboto Condensed" panose="02000000000000000000" charset="0"/>
                <a:sym typeface="+mn-ea"/>
              </a:rPr>
              <a:t>Każda informacja pochodząca z otoczenia jest ważna dla firmy</a:t>
            </a:r>
            <a:r>
              <a:rPr lang="pl-PL" altLang="en-US" sz="2800">
                <a:latin typeface="Roboto Condensed" panose="02000000000000000000" charset="0"/>
                <a:sym typeface="+mn-ea"/>
              </a:rPr>
              <a:t>, ponieważ na jej podstawie może wprowadzić bieżące zmiany w swojej ofercie, dostosowując ją do aktualnych potrzeb i wymagań obecnych, ale także przyszłych klientów lub partnerów biznesowych. </a:t>
            </a:r>
            <a:endParaRPr lang="pl-PL" altLang="en-US" sz="2800">
              <a:latin typeface="Roboto Condensed" panose="02000000000000000000" charset="0"/>
              <a:sym typeface="+mn-ea"/>
            </a:endParaRPr>
          </a:p>
          <a:p>
            <a:pPr algn="just"/>
            <a:endParaRPr lang="pl-PL" altLang="en-US" sz="2800">
              <a:latin typeface="Roboto Condensed" panose="02000000000000000000" charset="0"/>
              <a:sym typeface="+mn-ea"/>
            </a:endParaRPr>
          </a:p>
          <a:p>
            <a:pPr algn="just"/>
            <a:r>
              <a:rPr lang="pl-PL" altLang="en-US" sz="2800" b="1">
                <a:latin typeface="Roboto Condensed" panose="02000000000000000000" charset="0"/>
                <a:sym typeface="+mn-ea"/>
              </a:rPr>
              <a:t>Wysyłanie odpowiednich bodźców do otoczenia pozwala wpływać na postawy i zachowania klientów</a:t>
            </a:r>
            <a:r>
              <a:rPr lang="pl-PL" altLang="en-US" sz="2800">
                <a:latin typeface="Roboto Condensed" panose="02000000000000000000" charset="0"/>
                <a:sym typeface="+mn-ea"/>
              </a:rPr>
              <a:t>, kształtując tym samym popyt na produkty danej firmy. </a:t>
            </a:r>
            <a:endParaRPr lang="pl-PL" altLang="en-US" sz="2800">
              <a:latin typeface="Roboto Condensed" panose="02000000000000000000" charset="0"/>
              <a:sym typeface="+mn-e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46958</Words>
  <Application>WPS Presentation</Application>
  <PresentationFormat>Widescreen</PresentationFormat>
  <Paragraphs>678</Paragraphs>
  <Slides>150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150</vt:i4>
      </vt:variant>
    </vt:vector>
  </HeadingPairs>
  <TitlesOfParts>
    <vt:vector size="161" baseType="lpstr">
      <vt:lpstr>Arial</vt:lpstr>
      <vt:lpstr>SimSun</vt:lpstr>
      <vt:lpstr>Wingdings</vt:lpstr>
      <vt:lpstr/>
      <vt:lpstr>Arial Unicode MS</vt:lpstr>
      <vt:lpstr>Calibri Light</vt:lpstr>
      <vt:lpstr>Calibri</vt:lpstr>
      <vt:lpstr>Microsoft YaHei</vt:lpstr>
      <vt:lpstr>Segoe Print</vt:lpstr>
      <vt:lpstr>Roboto Condensed</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WPP Presentation</dc:title>
  <dc:creator>Kon</dc:creator>
  <cp:lastModifiedBy>Kon</cp:lastModifiedBy>
  <cp:revision>12</cp:revision>
  <dcterms:created xsi:type="dcterms:W3CDTF">2019-03-31T15:43:44Z</dcterms:created>
  <dcterms:modified xsi:type="dcterms:W3CDTF">2019-03-31T17:24:06Z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1033-10.2.0.5996</vt:lpwstr>
  </property>
</Properties>
</file>